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638" r:id="rId2"/>
    <p:sldId id="1611" r:id="rId3"/>
    <p:sldId id="1575" r:id="rId4"/>
    <p:sldId id="1550" r:id="rId5"/>
    <p:sldId id="1545" r:id="rId6"/>
    <p:sldId id="1605" r:id="rId7"/>
    <p:sldId id="1644" r:id="rId8"/>
    <p:sldId id="1654" r:id="rId9"/>
    <p:sldId id="1655" r:id="rId10"/>
    <p:sldId id="1659" r:id="rId11"/>
    <p:sldId id="1660" r:id="rId12"/>
    <p:sldId id="1658" r:id="rId13"/>
  </p:sldIdLst>
  <p:sldSz cx="12192000" cy="6858000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512"/>
    <a:srgbClr val="D24536"/>
    <a:srgbClr val="9E6BB5"/>
    <a:srgbClr val="DDAF3D"/>
    <a:srgbClr val="404040"/>
    <a:srgbClr val="DADDE1"/>
    <a:srgbClr val="DCAC37"/>
    <a:srgbClr val="A35C55"/>
    <a:srgbClr val="EC614A"/>
    <a:srgbClr val="A1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42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542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80DAABF-6B89-410E-81F4-13A52FA46F91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60" cy="495426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2" y="9378825"/>
            <a:ext cx="2945660" cy="495426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3698BE7A-A975-4685-9393-F61C7D1D7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65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0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F26FA9-CFC7-4247-A4D6-81DEF367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258D746-534C-40C5-B791-BBB72CEB7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7DE263-5D81-46EE-8192-331C3FB4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420E16-839A-4BEC-8E11-0DA228CD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1D7066-64C4-4B5D-9566-DF32FB7D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8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6F1CD0-3D65-41B0-9E99-463CA7207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029CC42-341D-441C-A8D2-B2A452F54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646CF1-5BB5-454B-9873-8E215294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B788BA-5C09-4DEF-A85A-0909CA1F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E357B6-5747-4324-B379-CA9C0137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82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9D1B1F95-4481-465E-97B9-4D966E2D3EE6}"/>
              </a:ext>
            </a:extLst>
          </p:cNvPr>
          <p:cNvSpPr/>
          <p:nvPr userDrawn="1"/>
        </p:nvSpPr>
        <p:spPr>
          <a:xfrm>
            <a:off x="3412620" y="-1"/>
            <a:ext cx="8779380" cy="5334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0" y="0"/>
            <a:ext cx="3412620" cy="533400"/>
          </a:xfrm>
          <a:prstGeom prst="rect">
            <a:avLst/>
          </a:prstGeom>
          <a:solidFill>
            <a:srgbClr val="F6A5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0603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4443413" y="1781175"/>
            <a:ext cx="3305175" cy="3295650"/>
          </a:xfrm>
          <a:prstGeom prst="rect">
            <a:avLst/>
          </a:prstGeom>
          <a:noFill/>
          <a:ln>
            <a:solidFill>
              <a:srgbClr val="F6A5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4443413" y="1374606"/>
            <a:ext cx="3305175" cy="304800"/>
          </a:xfrm>
          <a:prstGeom prst="rect">
            <a:avLst/>
          </a:prstGeom>
          <a:solidFill>
            <a:srgbClr val="F6A5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rgbClr val="40404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프로젝트 제안서 템플릿</a:t>
            </a:r>
            <a:endParaRPr lang="ko-KR" altLang="en-US" sz="1600" dirty="0"/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5141784" y="2849284"/>
            <a:ext cx="1880643" cy="1169551"/>
            <a:chOff x="5133598" y="3340358"/>
            <a:chExt cx="1880643" cy="11695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1A08FC-B24C-4412-B89C-BEBC730739D7}"/>
                </a:ext>
              </a:extLst>
            </p:cNvPr>
            <p:cNvSpPr txBox="1"/>
            <p:nvPr/>
          </p:nvSpPr>
          <p:spPr>
            <a:xfrm>
              <a:off x="5133598" y="3340358"/>
              <a:ext cx="18806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dirty="0">
                  <a:solidFill>
                    <a:schemeClr val="bg1">
                      <a:lumMod val="85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프로젝트 제목</a:t>
              </a:r>
              <a:endParaRPr lang="en-US" altLang="ko-KR" sz="2400" dirty="0">
                <a:solidFill>
                  <a:schemeClr val="bg1">
                    <a:lumMod val="8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4BDAA13-D65C-49E4-9DC9-664CAA4B9D22}"/>
                </a:ext>
              </a:extLst>
            </p:cNvPr>
            <p:cNvSpPr txBox="1"/>
            <p:nvPr/>
          </p:nvSpPr>
          <p:spPr>
            <a:xfrm>
              <a:off x="5662059" y="4171355"/>
              <a:ext cx="8515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bg1">
                      <a:lumMod val="85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[</a:t>
              </a:r>
              <a:r>
                <a:rPr lang="ko-KR" altLang="en-US" sz="1600" dirty="0">
                  <a:solidFill>
                    <a:schemeClr val="bg1">
                      <a:lumMod val="85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소제목</a:t>
              </a:r>
              <a:r>
                <a:rPr lang="en-US" altLang="ko-KR" sz="1600" dirty="0">
                  <a:solidFill>
                    <a:schemeClr val="bg1">
                      <a:lumMod val="85000"/>
                    </a:schemeClr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]</a:t>
              </a:r>
              <a:endParaRPr lang="ko-KR" altLang="en-US" sz="1600" dirty="0">
                <a:solidFill>
                  <a:schemeClr val="bg1">
                    <a:lumMod val="8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03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9EF8EF-6B8F-4CC1-B89D-C959224D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C6F251-217C-497C-96FE-4C5455959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3418018-B70F-4F02-84EC-C2CEE58E1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EDFC73-7521-41AF-A7D2-EEFCA1C7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E37961-46C2-445D-9F62-4A2F5E08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30D546A-5568-4D6F-A208-91A46CB1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36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2E6E9A-2522-436F-A538-843D7529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F07C64-35DD-4586-9EB9-B9F22F0D6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56F9FB-F80D-4769-86E0-A7E8B094D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7B086E-E9F7-4507-9981-509D4E4E5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CAECB13-A400-4B86-BC97-447598825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39AA094-80F4-423A-A693-05DB7321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24783F4-241C-4971-B9C7-D024F175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ECC04F3-9C93-431F-8E45-3304A6A7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70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D091F-BFAD-438E-837B-BEB203AB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0DD598B-B0EB-4A91-BE1A-324D7214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8FE1AF9-E475-4668-AF4A-A32EE11E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6850B79-2FBD-40BD-854E-2F9D4379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04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D7535AA-3069-4866-A69F-B828073F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67C34EF-4580-407F-BD81-1694D4B0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75FA83-5730-4829-819C-F8004EA7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73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CFAF2-1423-47B6-A092-AC7379F1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981493-F2D9-479A-9390-2CAD04EC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182212-6600-4A93-89D7-1E09DAF3A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28831BC-C939-4C7C-B5F9-6AD9607E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234A10E-379F-4F75-B575-B33A7595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6CE027-FE11-4C5A-AA79-C3B32346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95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942FDE-69C8-4F05-B8EB-B50DEFE3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B5A818F-E2CF-4360-859F-C9A3DD967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58742AF-DF8D-4EB1-9152-A8FCCFCA5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5445CC9-F436-4D6B-8AA0-F111034C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99B626E-5F38-4DD6-AE1B-B062C282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1A6E3B-833D-4D6F-A213-3C88D3EC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68073BF-670B-42A0-BBD5-9F6C12C1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C652BC2-5E03-49D1-A74C-23809DAD8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18DDD6-E842-4BD1-B275-608BFE7B3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B755-F5A3-475D-980C-EE8E6B2AEAA3}" type="datetimeFigureOut">
              <a:rPr lang="ko-KR" altLang="en-US" smtClean="0"/>
              <a:t>2022-10-24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AEDD23-A3AA-4CDD-BA64-7CEC088A7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BAD2F1-40A6-4C39-A619-3E0C44D57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D7D1-43F5-47CF-A458-37ED3D8337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77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7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7.png"/><Relationship Id="rId7" Type="http://schemas.openxmlformats.org/officeDocument/2006/relationships/image" Target="../media/image28.png"/><Relationship Id="rId12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2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8.sv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5817599" y="4013769"/>
            <a:ext cx="3345877" cy="270164"/>
          </a:xfrm>
          <a:prstGeom prst="rect">
            <a:avLst/>
          </a:prstGeom>
          <a:solidFill>
            <a:srgbClr val="F6A5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운영체제 기능 업데이트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41CA79A-D445-4DA8-A682-8F571AE71612}"/>
              </a:ext>
            </a:extLst>
          </p:cNvPr>
          <p:cNvSpPr txBox="1">
            <a:spLocks/>
          </p:cNvSpPr>
          <p:nvPr/>
        </p:nvSpPr>
        <p:spPr>
          <a:xfrm>
            <a:off x="4178496" y="2091169"/>
            <a:ext cx="6624084" cy="1829089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i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anose="0205050205050A020403" pitchFamily="18" charset="0"/>
                <a:ea typeface="Lato" panose="020F0502020204030203" pitchFamily="34" charset="0"/>
                <a:cs typeface="Poppins SemiBold" panose="02000000000000000000" pitchFamily="2" charset="0"/>
              </a:rPr>
              <a:t>Welcome to</a:t>
            </a:r>
          </a:p>
          <a:p>
            <a:pPr algn="ctr"/>
            <a:r>
              <a:rPr lang="en-US" sz="7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Poppins SemiBold" panose="02000000000000000000" pitchFamily="2" charset="0"/>
                <a:ea typeface="Lato" panose="020F0502020204030203" pitchFamily="34" charset="0"/>
                <a:cs typeface="Poppins SemiBold" panose="02000000000000000000" pitchFamily="2" charset="0"/>
              </a:rPr>
              <a:t>Power</a:t>
            </a:r>
            <a:r>
              <a:rPr lang="ko-KR" altLang="en-US" sz="7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Poppins SemiBold" panose="02000000000000000000" pitchFamily="2" charset="0"/>
                <a:ea typeface="Lato" panose="020F0502020204030203" pitchFamily="34" charset="0"/>
                <a:cs typeface="Poppins SemiBold" panose="02000000000000000000" pitchFamily="2" charset="0"/>
              </a:rPr>
              <a:t> </a:t>
            </a:r>
            <a:r>
              <a:rPr lang="en-US" altLang="ko-KR" sz="7200" b="1" spc="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oppins SemiBold" panose="02000000000000000000" pitchFamily="2" charset="0"/>
                <a:ea typeface="Lato" panose="020F0502020204030203" pitchFamily="34" charset="0"/>
                <a:cs typeface="Poppins SemiBold" panose="02000000000000000000" pitchFamily="2" charset="0"/>
              </a:rPr>
              <a:t>WinUp</a:t>
            </a:r>
            <a:endParaRPr lang="en-US" sz="7200" b="1" spc="100" dirty="0">
              <a:solidFill>
                <a:schemeClr val="tx1">
                  <a:lumMod val="85000"/>
                  <a:lumOff val="15000"/>
                </a:schemeClr>
              </a:solidFill>
              <a:latin typeface="Poppins SemiBold" panose="02000000000000000000" pitchFamily="2" charset="0"/>
              <a:ea typeface="Lato" panose="020F0502020204030203" pitchFamily="34" charset="0"/>
              <a:cs typeface="Poppins SemiBold" panose="02000000000000000000" pitchFamily="2" charset="0"/>
            </a:endParaRPr>
          </a:p>
        </p:txBody>
      </p:sp>
      <p:sp>
        <p:nvSpPr>
          <p:cNvPr id="9" name="Прямоугольный треугольник 11">
            <a:extLst>
              <a:ext uri="{FF2B5EF4-FFF2-40B4-BE49-F238E27FC236}">
                <a16:creationId xmlns:a16="http://schemas.microsoft.com/office/drawing/2014/main" id="{760A92C2-4B94-4C62-ACCF-DFF9F4D4FBF5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0" name="Параллелограмм 17">
            <a:extLst>
              <a:ext uri="{FF2B5EF4-FFF2-40B4-BE49-F238E27FC236}">
                <a16:creationId xmlns:a16="http://schemas.microsoft.com/office/drawing/2014/main" id="{8B2925CA-3109-4EF8-80A1-238526D85CDD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그림 2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B34C0A82-BB32-4B6A-B702-45E722585D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20" y="4013769"/>
            <a:ext cx="2382372" cy="55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15CE7E43-96D7-4310-8BD4-167DFCAA433C}"/>
              </a:ext>
            </a:extLst>
          </p:cNvPr>
          <p:cNvSpPr txBox="1"/>
          <p:nvPr/>
        </p:nvSpPr>
        <p:spPr>
          <a:xfrm>
            <a:off x="281940" y="10113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GS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인증</a:t>
            </a:r>
          </a:p>
        </p:txBody>
      </p:sp>
      <p:pic>
        <p:nvPicPr>
          <p:cNvPr id="44" name="그림 43" descr="텍스트이(가) 표시된 사진&#10;&#10;자동 생성된 설명">
            <a:extLst>
              <a:ext uri="{FF2B5EF4-FFF2-40B4-BE49-F238E27FC236}">
                <a16:creationId xmlns:a16="http://schemas.microsoft.com/office/drawing/2014/main" id="{2BFC0872-2B4C-4B8C-9CC6-88F07AF4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89" y="916202"/>
            <a:ext cx="3530111" cy="5025595"/>
          </a:xfrm>
          <a:prstGeom prst="rect">
            <a:avLst/>
          </a:prstGeom>
        </p:spPr>
      </p:pic>
      <p:pic>
        <p:nvPicPr>
          <p:cNvPr id="45" name="그림 44" descr="텍스트이(가) 표시된 사진&#10;&#10;자동 생성된 설명">
            <a:extLst>
              <a:ext uri="{FF2B5EF4-FFF2-40B4-BE49-F238E27FC236}">
                <a16:creationId xmlns:a16="http://schemas.microsoft.com/office/drawing/2014/main" id="{C59F11F9-A831-4B02-8F99-79AC64B31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890" y="991779"/>
            <a:ext cx="3420221" cy="4874440"/>
          </a:xfrm>
          <a:prstGeom prst="rect">
            <a:avLst/>
          </a:prstGeom>
        </p:spPr>
      </p:pic>
      <p:sp>
        <p:nvSpPr>
          <p:cNvPr id="5" name="Параллелограмм 17">
            <a:extLst>
              <a:ext uri="{FF2B5EF4-FFF2-40B4-BE49-F238E27FC236}">
                <a16:creationId xmlns:a16="http://schemas.microsoft.com/office/drawing/2014/main" id="{DF9AC3EB-960C-BD88-59EA-3D52AC6A4D91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ый треугольник 11">
            <a:extLst>
              <a:ext uri="{FF2B5EF4-FFF2-40B4-BE49-F238E27FC236}">
                <a16:creationId xmlns:a16="http://schemas.microsoft.com/office/drawing/2014/main" id="{A7B59E1C-D4DE-0959-E4F0-E9F7251119E2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973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BB9462-6D9D-A0A6-4C7B-65EE2B3E85F2}"/>
              </a:ext>
            </a:extLst>
          </p:cNvPr>
          <p:cNvSpPr txBox="1"/>
          <p:nvPr/>
        </p:nvSpPr>
        <p:spPr>
          <a:xfrm>
            <a:off x="281940" y="101138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조달청 디지털서비스몰 등록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2C56465-A537-1DD0-4682-2B347B927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50" y="659558"/>
            <a:ext cx="8886825" cy="531495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07F153A4-A6D8-1194-EB62-33292980B08A}"/>
              </a:ext>
            </a:extLst>
          </p:cNvPr>
          <p:cNvSpPr/>
          <p:nvPr/>
        </p:nvSpPr>
        <p:spPr>
          <a:xfrm>
            <a:off x="3218272" y="5974508"/>
            <a:ext cx="5948191" cy="61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세부품명번호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: 4323349901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물품식별번호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: 24313122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9A5A414-A753-F837-35FC-4E43F601410C}"/>
              </a:ext>
            </a:extLst>
          </p:cNvPr>
          <p:cNvCxnSpPr>
            <a:cxnSpLocks/>
          </p:cNvCxnSpPr>
          <p:nvPr/>
        </p:nvCxnSpPr>
        <p:spPr>
          <a:xfrm>
            <a:off x="3132821" y="5974508"/>
            <a:ext cx="0" cy="757759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4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1" hangingPunct="1">
              <a:lnSpc>
                <a:spcPct val="150000"/>
              </a:lnSpc>
            </a:pPr>
            <a:endParaRPr lang="ko-KR" altLang="en-US" sz="1800" dirty="0">
              <a:solidFill>
                <a:srgbClr val="7F7F7F"/>
              </a:solidFill>
              <a:latin typeface="+mn-ea"/>
              <a:ea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43413" y="1781175"/>
            <a:ext cx="3305175" cy="3295650"/>
          </a:xfrm>
          <a:prstGeom prst="rect">
            <a:avLst/>
          </a:prstGeom>
          <a:noFill/>
          <a:ln>
            <a:solidFill>
              <a:srgbClr val="DCA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A08FC-B24C-4412-B89C-BEBC730739D7}"/>
              </a:ext>
            </a:extLst>
          </p:cNvPr>
          <p:cNvSpPr txBox="1"/>
          <p:nvPr/>
        </p:nvSpPr>
        <p:spPr>
          <a:xfrm>
            <a:off x="5234224" y="31981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감사합니다</a:t>
            </a:r>
            <a:endParaRPr lang="en-US" altLang="ko-KR" sz="24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5" name="그림 9">
            <a:extLst>
              <a:ext uri="{FF2B5EF4-FFF2-40B4-BE49-F238E27FC236}">
                <a16:creationId xmlns:a16="http://schemas.microsoft.com/office/drawing/2014/main" id="{8EF293BD-57E8-4FB3-8468-FED216F8C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0" y="4661221"/>
            <a:ext cx="1387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68">
            <a:extLst>
              <a:ext uri="{FF2B5EF4-FFF2-40B4-BE49-F238E27FC236}">
                <a16:creationId xmlns:a16="http://schemas.microsoft.com/office/drawing/2014/main" id="{94ED776D-30D6-494E-8B71-46B869E57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09" y="5724506"/>
            <a:ext cx="6861175" cy="48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9pPr>
          </a:lstStyle>
          <a:p>
            <a:pPr algn="ctr" eaLnBrk="1" latinLnBrk="1" hangingPunct="1">
              <a:lnSpc>
                <a:spcPct val="150000"/>
              </a:lnSpc>
            </a:pP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㈜</a:t>
            </a:r>
            <a:r>
              <a:rPr lang="ko-KR" altLang="en-US" sz="900" dirty="0" err="1">
                <a:solidFill>
                  <a:srgbClr val="7F7F7F"/>
                </a:solidFill>
                <a:latin typeface="+mn-ea"/>
                <a:ea typeface="+mn-ea"/>
              </a:rPr>
              <a:t>소프트일레븐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 주소 </a:t>
            </a: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: 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경기도 안양시 동안구 </a:t>
            </a:r>
            <a:r>
              <a:rPr lang="ko-KR" altLang="en-US" sz="900" dirty="0" err="1">
                <a:solidFill>
                  <a:srgbClr val="7F7F7F"/>
                </a:solidFill>
                <a:latin typeface="+mn-ea"/>
                <a:ea typeface="+mn-ea"/>
              </a:rPr>
              <a:t>학의로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 </a:t>
            </a: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282(</a:t>
            </a:r>
            <a:r>
              <a:rPr lang="ko-KR" altLang="en-US" sz="900" dirty="0" err="1">
                <a:solidFill>
                  <a:srgbClr val="7F7F7F"/>
                </a:solidFill>
                <a:latin typeface="+mn-ea"/>
                <a:ea typeface="+mn-ea"/>
              </a:rPr>
              <a:t>관양동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 </a:t>
            </a: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810) </a:t>
            </a:r>
            <a:r>
              <a:rPr lang="ko-KR" altLang="en-US" sz="900" dirty="0" err="1">
                <a:solidFill>
                  <a:srgbClr val="7F7F7F"/>
                </a:solidFill>
                <a:latin typeface="+mn-ea"/>
                <a:ea typeface="+mn-ea"/>
              </a:rPr>
              <a:t>금강펜테리움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 </a:t>
            </a: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IT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타워 </a:t>
            </a: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B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동 </a:t>
            </a: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1827</a:t>
            </a:r>
            <a:r>
              <a:rPr lang="ko-KR" altLang="en-US" sz="900" dirty="0">
                <a:solidFill>
                  <a:srgbClr val="7F7F7F"/>
                </a:solidFill>
                <a:latin typeface="+mn-ea"/>
                <a:ea typeface="+mn-ea"/>
              </a:rPr>
              <a:t>호</a:t>
            </a:r>
            <a:endParaRPr lang="en-US" altLang="ko-KR" sz="900" dirty="0">
              <a:solidFill>
                <a:srgbClr val="7F7F7F"/>
              </a:solidFill>
              <a:latin typeface="+mn-ea"/>
              <a:ea typeface="+mn-ea"/>
            </a:endParaRPr>
          </a:p>
          <a:p>
            <a:pPr algn="ctr" eaLnBrk="1" latinLnBrk="1" hangingPunct="1">
              <a:lnSpc>
                <a:spcPct val="150000"/>
              </a:lnSpc>
            </a:pPr>
            <a:r>
              <a:rPr lang="en-US" altLang="ko-KR" sz="900" dirty="0">
                <a:solidFill>
                  <a:srgbClr val="7F7F7F"/>
                </a:solidFill>
                <a:latin typeface="+mn-ea"/>
                <a:ea typeface="+mn-ea"/>
              </a:rPr>
              <a:t>TEL : 031-337-6611  FAX : 031-337-5611</a:t>
            </a:r>
            <a:endParaRPr lang="ko-KR" altLang="en-US" sz="900" dirty="0">
              <a:solidFill>
                <a:srgbClr val="7F7F7F"/>
              </a:solidFill>
              <a:latin typeface="+mn-ea"/>
              <a:ea typeface="+mn-ea"/>
            </a:endParaRPr>
          </a:p>
        </p:txBody>
      </p:sp>
      <p:sp>
        <p:nvSpPr>
          <p:cNvPr id="8" name="Параллелограмм 17">
            <a:extLst>
              <a:ext uri="{FF2B5EF4-FFF2-40B4-BE49-F238E27FC236}">
                <a16:creationId xmlns:a16="http://schemas.microsoft.com/office/drawing/2014/main" id="{EF24D7A4-1BAF-7055-078D-0359F081E737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Прямоугольный треугольник 11">
            <a:extLst>
              <a:ext uri="{FF2B5EF4-FFF2-40B4-BE49-F238E27FC236}">
                <a16:creationId xmlns:a16="http://schemas.microsoft.com/office/drawing/2014/main" id="{3A4390C0-77F3-A15D-CF05-7CE58CB0D3B6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86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4181153" y="0"/>
            <a:ext cx="801084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68089" y="2824133"/>
            <a:ext cx="646331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회사명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대표이사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주요업무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회사주소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대표전화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웹사이트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1" y="2824132"/>
            <a:ext cx="1922321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㈜</a:t>
            </a:r>
            <a:r>
              <a:rPr lang="ko-KR" altLang="en-US" sz="900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소프트일레븐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정영민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소프트웨어 개발</a:t>
            </a:r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경기도 안양시 동안구 </a:t>
            </a:r>
            <a:r>
              <a:rPr lang="ko-KR" altLang="en-US" sz="900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학의로</a:t>
            </a:r>
            <a:r>
              <a:rPr lang="ko-KR" altLang="en-US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282</a:t>
            </a: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en-US" altLang="ko-KR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031-337-6611</a:t>
            </a:r>
          </a:p>
          <a:p>
            <a:endParaRPr lang="en-US" altLang="ko-KR" sz="9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r>
              <a:rPr lang="en-US" altLang="ko-KR" sz="90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http://www.soft11.co.kr/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899592" y="2574751"/>
            <a:ext cx="0" cy="227139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8186575" y="569179"/>
            <a:ext cx="16898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INDEX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9373785" y="1485304"/>
            <a:ext cx="2238375" cy="2636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소개</a:t>
            </a:r>
            <a:endParaRPr lang="en-US" altLang="ko-KR" sz="1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윈도우</a:t>
            </a:r>
            <a:r>
              <a:rPr lang="en-US" altLang="ko-KR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10 </a:t>
            </a: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지원</a:t>
            </a:r>
            <a:endParaRPr lang="en-US" altLang="ko-KR" sz="1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 err="1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파워윈업</a:t>
            </a: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기능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동작 구성</a:t>
            </a:r>
            <a:endParaRPr lang="en-US" altLang="ko-KR" sz="1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운영 환경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구축사례</a:t>
            </a:r>
            <a:endParaRPr lang="en-US" altLang="ko-KR" sz="1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시연영상</a:t>
            </a:r>
            <a:endParaRPr lang="en-US" altLang="ko-KR" sz="1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GS </a:t>
            </a:r>
            <a:r>
              <a:rPr lang="ko-KR" altLang="en-US" sz="1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인증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7E8BDC5-8451-4206-818F-D24F02509A32}"/>
              </a:ext>
            </a:extLst>
          </p:cNvPr>
          <p:cNvSpPr/>
          <p:nvPr/>
        </p:nvSpPr>
        <p:spPr>
          <a:xfrm flipH="1">
            <a:off x="-1" y="-597"/>
            <a:ext cx="4181131" cy="2574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DAA5675-56E3-49D5-95B4-778777F5554F}"/>
              </a:ext>
            </a:extLst>
          </p:cNvPr>
          <p:cNvSpPr/>
          <p:nvPr/>
        </p:nvSpPr>
        <p:spPr>
          <a:xfrm>
            <a:off x="0" y="4846143"/>
            <a:ext cx="4181130" cy="2011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385C0D4-C85C-45E3-813C-33EB34B2437C}"/>
              </a:ext>
            </a:extLst>
          </p:cNvPr>
          <p:cNvSpPr/>
          <p:nvPr/>
        </p:nvSpPr>
        <p:spPr>
          <a:xfrm>
            <a:off x="0" y="2574154"/>
            <a:ext cx="4181130" cy="2271989"/>
          </a:xfrm>
          <a:prstGeom prst="rect">
            <a:avLst/>
          </a:prstGeom>
          <a:noFill/>
          <a:ln>
            <a:solidFill>
              <a:srgbClr val="DCA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Параллелограмм 17">
            <a:extLst>
              <a:ext uri="{FF2B5EF4-FFF2-40B4-BE49-F238E27FC236}">
                <a16:creationId xmlns:a16="http://schemas.microsoft.com/office/drawing/2014/main" id="{4CE645F3-9384-595F-3BA2-1BA56B9A36EA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Прямоугольный треугольник 11">
            <a:extLst>
              <a:ext uri="{FF2B5EF4-FFF2-40B4-BE49-F238E27FC236}">
                <a16:creationId xmlns:a16="http://schemas.microsoft.com/office/drawing/2014/main" id="{2E121750-58FA-0A5F-DE0D-38FB93948E77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1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ый треугольник 11">
            <a:extLst>
              <a:ext uri="{FF2B5EF4-FFF2-40B4-BE49-F238E27FC236}">
                <a16:creationId xmlns:a16="http://schemas.microsoft.com/office/drawing/2014/main" id="{AD3FE649-9987-2810-2284-72870264F546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37" name="Параллелограмм 17">
            <a:extLst>
              <a:ext uri="{FF2B5EF4-FFF2-40B4-BE49-F238E27FC236}">
                <a16:creationId xmlns:a16="http://schemas.microsoft.com/office/drawing/2014/main" id="{F5E31014-BAE4-A007-2432-484A76AEB8C1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CE7E43-96D7-4310-8BD4-167DFCAA433C}"/>
              </a:ext>
            </a:extLst>
          </p:cNvPr>
          <p:cNvSpPr txBox="1"/>
          <p:nvPr/>
        </p:nvSpPr>
        <p:spPr>
          <a:xfrm>
            <a:off x="281940" y="1011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소개</a:t>
            </a:r>
          </a:p>
        </p:txBody>
      </p:sp>
      <p:sp>
        <p:nvSpPr>
          <p:cNvPr id="24" name="원호 23">
            <a:extLst>
              <a:ext uri="{FF2B5EF4-FFF2-40B4-BE49-F238E27FC236}">
                <a16:creationId xmlns:a16="http://schemas.microsoft.com/office/drawing/2014/main" id="{12F5B5B9-F6E3-4E57-8AFC-EF5B6144A52B}"/>
              </a:ext>
            </a:extLst>
          </p:cNvPr>
          <p:cNvSpPr/>
          <p:nvPr/>
        </p:nvSpPr>
        <p:spPr>
          <a:xfrm>
            <a:off x="1953177" y="2672049"/>
            <a:ext cx="1507542" cy="1533469"/>
          </a:xfrm>
          <a:prstGeom prst="arc">
            <a:avLst>
              <a:gd name="adj1" fmla="val 2805563"/>
              <a:gd name="adj2" fmla="val 0"/>
            </a:avLst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ABC8AA9F-9193-490E-A038-C7E9D1BC195F}"/>
              </a:ext>
            </a:extLst>
          </p:cNvPr>
          <p:cNvSpPr/>
          <p:nvPr/>
        </p:nvSpPr>
        <p:spPr>
          <a:xfrm>
            <a:off x="2031706" y="2750578"/>
            <a:ext cx="1327316" cy="13548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112AC275-F030-4798-A46F-75C96A8F20D5}"/>
              </a:ext>
            </a:extLst>
          </p:cNvPr>
          <p:cNvCxnSpPr>
            <a:cxnSpLocks/>
          </p:cNvCxnSpPr>
          <p:nvPr/>
        </p:nvCxnSpPr>
        <p:spPr>
          <a:xfrm flipV="1">
            <a:off x="3460719" y="2953142"/>
            <a:ext cx="1269902" cy="47078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타원 46">
            <a:extLst>
              <a:ext uri="{FF2B5EF4-FFF2-40B4-BE49-F238E27FC236}">
                <a16:creationId xmlns:a16="http://schemas.microsoft.com/office/drawing/2014/main" id="{3E2C5352-B34C-4B33-8E86-D75AA848622B}"/>
              </a:ext>
            </a:extLst>
          </p:cNvPr>
          <p:cNvSpPr/>
          <p:nvPr/>
        </p:nvSpPr>
        <p:spPr>
          <a:xfrm>
            <a:off x="5061989" y="1698582"/>
            <a:ext cx="1408686" cy="140287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D6614153-5B3C-43D8-B76A-ED2AC2BD23AC}"/>
              </a:ext>
            </a:extLst>
          </p:cNvPr>
          <p:cNvSpPr/>
          <p:nvPr/>
        </p:nvSpPr>
        <p:spPr>
          <a:xfrm rot="16200000">
            <a:off x="4959219" y="1581538"/>
            <a:ext cx="1614199" cy="1623527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E26B1DCB-4655-4719-9C12-E24E884EE847}"/>
              </a:ext>
            </a:extLst>
          </p:cNvPr>
          <p:cNvSpPr/>
          <p:nvPr/>
        </p:nvSpPr>
        <p:spPr>
          <a:xfrm>
            <a:off x="2102118" y="3103899"/>
            <a:ext cx="149269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Microsoft</a:t>
            </a: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기능 업데이트</a:t>
            </a:r>
            <a:r>
              <a:rPr lang="ko-KR" altLang="en-US" sz="12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endParaRPr lang="en-US" altLang="ko-KR" sz="12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설치 파일 미 제공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0DD46461-E0F1-4B92-B581-33D734375AF1}"/>
              </a:ext>
            </a:extLst>
          </p:cNvPr>
          <p:cNvSpPr/>
          <p:nvPr/>
        </p:nvSpPr>
        <p:spPr>
          <a:xfrm>
            <a:off x="2768117" y="4040790"/>
            <a:ext cx="8493931" cy="301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주기적인 </a:t>
            </a:r>
            <a:r>
              <a:rPr lang="en-US" altLang="ko-KR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Windows 10 </a:t>
            </a:r>
            <a:r>
              <a:rPr lang="ko-KR" altLang="en-US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기능 업데이트가 필요</a:t>
            </a:r>
            <a:endParaRPr lang="en-US" altLang="ko-KR" sz="14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1100" b="1" dirty="0">
                <a:latin typeface="Bauhaus 93" panose="04030905020B02020C02" pitchFamily="82" charset="0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→ 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Windows 10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은 제품 지원 기간이 기능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빌드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업데이트에 맞춰져 있습니다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ko-KR" sz="1100" b="1" dirty="0">
                <a:latin typeface="Bauhaus 93" panose="04030905020B02020C02" pitchFamily="82" charset="0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→ 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기능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빌드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업데이트는 정책상 출시일 기준 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18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개월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(Pro 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기준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, Ent 18~30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개월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주기적인 </a:t>
            </a:r>
            <a:r>
              <a:rPr lang="en-US" altLang="ko-KR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Win10 </a:t>
            </a:r>
            <a:r>
              <a:rPr lang="ko-KR" altLang="en-US" sz="11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기능 업데이트가 필요</a:t>
            </a:r>
            <a:endParaRPr lang="en-US" altLang="ko-KR" sz="14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1400" b="1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내부망</a:t>
            </a:r>
            <a:r>
              <a:rPr lang="ko-KR" altLang="en-US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400" b="1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폐쇄망</a:t>
            </a:r>
            <a:r>
              <a:rPr lang="en-US" altLang="ko-KR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 </a:t>
            </a:r>
            <a:r>
              <a:rPr lang="ko-KR" altLang="en-US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에서 기능</a:t>
            </a:r>
            <a:r>
              <a:rPr lang="en-US" altLang="ko-KR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빌드</a:t>
            </a:r>
            <a:r>
              <a:rPr lang="en-US" altLang="ko-KR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 </a:t>
            </a:r>
            <a:r>
              <a:rPr lang="ko-KR" altLang="en-US" sz="14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업데이트 제어 및 설치</a:t>
            </a:r>
            <a:endParaRPr lang="en-US" altLang="ko-KR" sz="14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1200" b="1" dirty="0">
                <a:latin typeface="Bauhaus 93" panose="04030905020B02020C02" pitchFamily="82" charset="0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→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기능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빌드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업데이트는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MS Update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사이트나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Windows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이미지를 통해서만 업데이트가 가능합니다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ko-KR" altLang="en-US" sz="1600" b="1" dirty="0" err="1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파워윈업을</a:t>
            </a:r>
            <a:r>
              <a:rPr lang="ko-KR" altLang="en-US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통해 </a:t>
            </a:r>
            <a:r>
              <a:rPr lang="en-US" altLang="ko-KR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Windows 10 </a:t>
            </a:r>
            <a:r>
              <a:rPr lang="ko-KR" altLang="en-US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기능</a:t>
            </a:r>
            <a:r>
              <a:rPr lang="en-US" altLang="ko-KR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빌드</a:t>
            </a:r>
            <a:r>
              <a:rPr lang="en-US" altLang="ko-KR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 </a:t>
            </a:r>
            <a:r>
              <a:rPr lang="ko-KR" altLang="en-US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업데이트 배포 및 </a:t>
            </a:r>
            <a:r>
              <a:rPr lang="ko-KR" altLang="en-US" sz="1600" b="1" dirty="0" err="1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폐쇄망</a:t>
            </a:r>
            <a:r>
              <a:rPr lang="ko-KR" altLang="en-US" sz="16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배포가 가능합니다</a:t>
            </a:r>
            <a:endParaRPr lang="en-US" altLang="ko-KR" sz="1600" b="1" dirty="0">
              <a:solidFill>
                <a:srgbClr val="FF0000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C3055F52-E927-4C0B-8B60-C7990993B467}"/>
              </a:ext>
            </a:extLst>
          </p:cNvPr>
          <p:cNvCxnSpPr>
            <a:cxnSpLocks/>
          </p:cNvCxnSpPr>
          <p:nvPr/>
        </p:nvCxnSpPr>
        <p:spPr>
          <a:xfrm>
            <a:off x="2554908" y="4548667"/>
            <a:ext cx="0" cy="1744824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8C4528B1-E0C6-4A47-96A2-A193543568AD}"/>
              </a:ext>
            </a:extLst>
          </p:cNvPr>
          <p:cNvGrpSpPr/>
          <p:nvPr/>
        </p:nvGrpSpPr>
        <p:grpSpPr>
          <a:xfrm>
            <a:off x="5221028" y="2086862"/>
            <a:ext cx="1090580" cy="491900"/>
            <a:chOff x="7490381" y="3168980"/>
            <a:chExt cx="1017579" cy="5659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5860D6C-C5EC-40BB-A73E-778101DCD035}"/>
                </a:ext>
              </a:extLst>
            </p:cNvPr>
            <p:cNvSpPr txBox="1"/>
            <p:nvPr/>
          </p:nvSpPr>
          <p:spPr>
            <a:xfrm>
              <a:off x="7490381" y="3481051"/>
              <a:ext cx="10175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50" b="1" dirty="0" err="1">
                  <a:solidFill>
                    <a:schemeClr val="bg1"/>
                  </a:solidFill>
                </a:rPr>
                <a:t>PowerWinUP</a:t>
              </a:r>
              <a:r>
                <a:rPr lang="en-US" altLang="ko-KR" sz="1050" b="1" dirty="0"/>
                <a:t> </a:t>
              </a:r>
              <a:endParaRPr lang="ko-KR" altLang="en-US" sz="1050" b="1" dirty="0"/>
            </a:p>
          </p:txBody>
        </p:sp>
        <p:pic>
          <p:nvPicPr>
            <p:cNvPr id="57" name="그림 56">
              <a:extLst>
                <a:ext uri="{FF2B5EF4-FFF2-40B4-BE49-F238E27FC236}">
                  <a16:creationId xmlns:a16="http://schemas.microsoft.com/office/drawing/2014/main" id="{E2A11D71-3AC8-447C-8815-97C2D214A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5675" y="3168980"/>
              <a:ext cx="509326" cy="383739"/>
            </a:xfrm>
            <a:prstGeom prst="rect">
              <a:avLst/>
            </a:prstGeom>
          </p:spPr>
        </p:pic>
      </p:grpSp>
      <p:sp>
        <p:nvSpPr>
          <p:cNvPr id="19" name="원호 18">
            <a:extLst>
              <a:ext uri="{FF2B5EF4-FFF2-40B4-BE49-F238E27FC236}">
                <a16:creationId xmlns:a16="http://schemas.microsoft.com/office/drawing/2014/main" id="{3AA264EF-AC4B-8CD3-2D54-86A80F43C5E8}"/>
              </a:ext>
            </a:extLst>
          </p:cNvPr>
          <p:cNvSpPr/>
          <p:nvPr/>
        </p:nvSpPr>
        <p:spPr>
          <a:xfrm rot="18668742">
            <a:off x="1956284" y="603757"/>
            <a:ext cx="1507542" cy="1533469"/>
          </a:xfrm>
          <a:prstGeom prst="arc">
            <a:avLst>
              <a:gd name="adj1" fmla="val 2805563"/>
              <a:gd name="adj2" fmla="val 0"/>
            </a:avLst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9ED882E6-C55D-B107-7246-7DAA2794EABB}"/>
              </a:ext>
            </a:extLst>
          </p:cNvPr>
          <p:cNvSpPr/>
          <p:nvPr/>
        </p:nvSpPr>
        <p:spPr>
          <a:xfrm>
            <a:off x="2034813" y="682286"/>
            <a:ext cx="1327316" cy="13548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9916189D-658C-BD1C-62E7-C8DCF30BCBD4}"/>
              </a:ext>
            </a:extLst>
          </p:cNvPr>
          <p:cNvCxnSpPr>
            <a:cxnSpLocks/>
          </p:cNvCxnSpPr>
          <p:nvPr/>
        </p:nvCxnSpPr>
        <p:spPr>
          <a:xfrm>
            <a:off x="3463826" y="1355637"/>
            <a:ext cx="1266795" cy="681544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6F63829-FCCB-732C-2900-5EDBAF97D7B0}"/>
              </a:ext>
            </a:extLst>
          </p:cNvPr>
          <p:cNvSpPr/>
          <p:nvPr/>
        </p:nvSpPr>
        <p:spPr>
          <a:xfrm>
            <a:off x="2021768" y="1021827"/>
            <a:ext cx="14926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주기적인 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Windows 10</a:t>
            </a: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기능 업데이트 필요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6" name="원호 25">
            <a:extLst>
              <a:ext uri="{FF2B5EF4-FFF2-40B4-BE49-F238E27FC236}">
                <a16:creationId xmlns:a16="http://schemas.microsoft.com/office/drawing/2014/main" id="{B6F9C32A-E876-745C-7964-33F83CB1A25C}"/>
              </a:ext>
            </a:extLst>
          </p:cNvPr>
          <p:cNvSpPr/>
          <p:nvPr/>
        </p:nvSpPr>
        <p:spPr>
          <a:xfrm rot="10951387">
            <a:off x="8002522" y="613084"/>
            <a:ext cx="1507542" cy="1533469"/>
          </a:xfrm>
          <a:prstGeom prst="arc">
            <a:avLst>
              <a:gd name="adj1" fmla="val 2805563"/>
              <a:gd name="adj2" fmla="val 0"/>
            </a:avLst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9F021D95-6252-1443-BA07-EF9353E75659}"/>
              </a:ext>
            </a:extLst>
          </p:cNvPr>
          <p:cNvSpPr/>
          <p:nvPr/>
        </p:nvSpPr>
        <p:spPr>
          <a:xfrm>
            <a:off x="8081051" y="691613"/>
            <a:ext cx="1327316" cy="13548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A701D576-4207-A072-5E3D-74D13192EB39}"/>
              </a:ext>
            </a:extLst>
          </p:cNvPr>
          <p:cNvCxnSpPr>
            <a:cxnSpLocks/>
          </p:cNvCxnSpPr>
          <p:nvPr/>
        </p:nvCxnSpPr>
        <p:spPr>
          <a:xfrm flipH="1">
            <a:off x="6851780" y="1374295"/>
            <a:ext cx="1137403" cy="664233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3231AD0-8DFF-C7F7-446F-F9F71A45B41B}"/>
              </a:ext>
            </a:extLst>
          </p:cNvPr>
          <p:cNvSpPr/>
          <p:nvPr/>
        </p:nvSpPr>
        <p:spPr>
          <a:xfrm>
            <a:off x="8151463" y="1044934"/>
            <a:ext cx="14926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사내망</a:t>
            </a:r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100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폐쇄망</a:t>
            </a:r>
            <a:r>
              <a:rPr lang="en-US" altLang="ko-KR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기능 업데이트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제한성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원호 29">
            <a:extLst>
              <a:ext uri="{FF2B5EF4-FFF2-40B4-BE49-F238E27FC236}">
                <a16:creationId xmlns:a16="http://schemas.microsoft.com/office/drawing/2014/main" id="{A35F3881-D333-32CF-156B-5785B023F53F}"/>
              </a:ext>
            </a:extLst>
          </p:cNvPr>
          <p:cNvSpPr/>
          <p:nvPr/>
        </p:nvSpPr>
        <p:spPr>
          <a:xfrm rot="10951387">
            <a:off x="8005631" y="2500979"/>
            <a:ext cx="1507542" cy="1533469"/>
          </a:xfrm>
          <a:prstGeom prst="arc">
            <a:avLst>
              <a:gd name="adj1" fmla="val 2805563"/>
              <a:gd name="adj2" fmla="val 0"/>
            </a:avLst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D079C49E-5245-77AB-5B01-C76B06C68F39}"/>
              </a:ext>
            </a:extLst>
          </p:cNvPr>
          <p:cNvSpPr/>
          <p:nvPr/>
        </p:nvSpPr>
        <p:spPr>
          <a:xfrm>
            <a:off x="8084160" y="2579508"/>
            <a:ext cx="1327316" cy="13548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8C179D34-1626-D511-937C-3638D2A7E563}"/>
              </a:ext>
            </a:extLst>
          </p:cNvPr>
          <p:cNvCxnSpPr>
            <a:cxnSpLocks/>
          </p:cNvCxnSpPr>
          <p:nvPr/>
        </p:nvCxnSpPr>
        <p:spPr>
          <a:xfrm flipH="1" flipV="1">
            <a:off x="6818196" y="2750578"/>
            <a:ext cx="1174096" cy="511612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3A2767AC-2FC2-8894-82CA-4A5BF8E182AB}"/>
              </a:ext>
            </a:extLst>
          </p:cNvPr>
          <p:cNvSpPr/>
          <p:nvPr/>
        </p:nvSpPr>
        <p:spPr>
          <a:xfrm>
            <a:off x="8154572" y="2932829"/>
            <a:ext cx="14926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중앙에서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기능 업데이트 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1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배포 및 설치</a:t>
            </a:r>
            <a:endParaRPr lang="en-US" altLang="ko-KR" sz="11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799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9520C45-987D-4F8A-840A-50FEDD0B94F9}"/>
              </a:ext>
            </a:extLst>
          </p:cNvPr>
          <p:cNvSpPr/>
          <p:nvPr/>
        </p:nvSpPr>
        <p:spPr>
          <a:xfrm>
            <a:off x="7451686" y="1542570"/>
            <a:ext cx="3995098" cy="116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윈도우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10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지원종료 일정에 따른 대안의 필요성</a:t>
            </a: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지원 종료 시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,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보안 업데이트 불가 상황 발생</a:t>
            </a: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C0E65D00-56F0-4591-87ED-9F4E5D33F9B9}"/>
              </a:ext>
            </a:extLst>
          </p:cNvPr>
          <p:cNvCxnSpPr>
            <a:cxnSpLocks/>
          </p:cNvCxnSpPr>
          <p:nvPr/>
        </p:nvCxnSpPr>
        <p:spPr>
          <a:xfrm>
            <a:off x="7150218" y="1735625"/>
            <a:ext cx="1413" cy="1284520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281940" y="85117"/>
            <a:ext cx="9353439" cy="385353"/>
            <a:chOff x="281940" y="85117"/>
            <a:chExt cx="9353439" cy="3853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5CE7E43-96D7-4310-8BD4-167DFCAA433C}"/>
                </a:ext>
              </a:extLst>
            </p:cNvPr>
            <p:cNvSpPr txBox="1"/>
            <p:nvPr/>
          </p:nvSpPr>
          <p:spPr>
            <a:xfrm>
              <a:off x="281940" y="101138"/>
              <a:ext cx="28158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Windows 10 </a:t>
              </a:r>
              <a:r>
                <a:rPr lang="ko-KR" altLang="en-US" dirty="0"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지원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5CE7E43-96D7-4310-8BD4-167DFCAA433C}"/>
                </a:ext>
              </a:extLst>
            </p:cNvPr>
            <p:cNvSpPr txBox="1"/>
            <p:nvPr/>
          </p:nvSpPr>
          <p:spPr>
            <a:xfrm>
              <a:off x="9450648" y="85117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pic>
        <p:nvPicPr>
          <p:cNvPr id="9" name="그림 8">
            <a:extLst>
              <a:ext uri="{FF2B5EF4-FFF2-40B4-BE49-F238E27FC236}">
                <a16:creationId xmlns:a16="http://schemas.microsoft.com/office/drawing/2014/main" id="{FAF77C5E-38A2-4B7C-B4D5-04ADCDC50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16" y="1129827"/>
            <a:ext cx="5248939" cy="1956388"/>
          </a:xfrm>
          <a:prstGeom prst="rect">
            <a:avLst/>
          </a:prstGeom>
        </p:spPr>
      </p:pic>
      <p:sp>
        <p:nvSpPr>
          <p:cNvPr id="55" name="직사각형 54">
            <a:extLst>
              <a:ext uri="{FF2B5EF4-FFF2-40B4-BE49-F238E27FC236}">
                <a16:creationId xmlns:a16="http://schemas.microsoft.com/office/drawing/2014/main" id="{D684C57D-C8B7-4E4A-8A8D-3C365B4BA063}"/>
              </a:ext>
            </a:extLst>
          </p:cNvPr>
          <p:cNvSpPr/>
          <p:nvPr/>
        </p:nvSpPr>
        <p:spPr>
          <a:xfrm>
            <a:off x="7451686" y="4339065"/>
            <a:ext cx="3995098" cy="116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200" b="1" spc="-15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2020</a:t>
            </a:r>
            <a:r>
              <a:rPr lang="ko-KR" altLang="en-US" sz="1200" b="1" spc="-15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년 이전 출시 버전 지원 종료</a:t>
            </a:r>
            <a:r>
              <a:rPr lang="en-US" altLang="ko-KR" sz="1200" b="1" spc="-15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, </a:t>
            </a:r>
            <a:r>
              <a:rPr lang="ko-KR" altLang="en-US" sz="1200" b="1" spc="-150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이후 버전 순차적 종료 예정</a:t>
            </a:r>
            <a:endParaRPr lang="en-US" altLang="ko-KR" sz="1200" b="1" spc="-15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21H1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버전까지의 지원기간 도래 </a:t>
            </a: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D691E93-D962-4256-B3D2-6D445BCCF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03" y="3771786"/>
            <a:ext cx="5350774" cy="2299173"/>
          </a:xfrm>
          <a:prstGeom prst="rect">
            <a:avLst/>
          </a:prstGeom>
        </p:spPr>
      </p:pic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1C0B12CF-9A51-43DC-B354-01CE128C63D3}"/>
              </a:ext>
            </a:extLst>
          </p:cNvPr>
          <p:cNvCxnSpPr>
            <a:cxnSpLocks/>
          </p:cNvCxnSpPr>
          <p:nvPr/>
        </p:nvCxnSpPr>
        <p:spPr>
          <a:xfrm>
            <a:off x="7148805" y="4480115"/>
            <a:ext cx="1413" cy="1284520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араллелограмм 17">
            <a:extLst>
              <a:ext uri="{FF2B5EF4-FFF2-40B4-BE49-F238E27FC236}">
                <a16:creationId xmlns:a16="http://schemas.microsoft.com/office/drawing/2014/main" id="{D22A91E8-C728-D621-D344-91F516D4EC06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ый треугольник 11">
            <a:extLst>
              <a:ext uri="{FF2B5EF4-FFF2-40B4-BE49-F238E27FC236}">
                <a16:creationId xmlns:a16="http://schemas.microsoft.com/office/drawing/2014/main" id="{D5DE7CE5-957C-70FF-4848-F174D6A5BDFD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65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араллелограмм 17">
            <a:extLst>
              <a:ext uri="{FF2B5EF4-FFF2-40B4-BE49-F238E27FC236}">
                <a16:creationId xmlns:a16="http://schemas.microsoft.com/office/drawing/2014/main" id="{60995B5A-E5F6-FC32-AB45-B26F78D2B5F0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Прямоугольный треугольник 11">
            <a:extLst>
              <a:ext uri="{FF2B5EF4-FFF2-40B4-BE49-F238E27FC236}">
                <a16:creationId xmlns:a16="http://schemas.microsoft.com/office/drawing/2014/main" id="{D069C7A3-B9CE-CD66-CA2F-784A517BDBE9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9B6AB927-B9D0-E93F-CB2E-E6B2EAD4BB58}"/>
              </a:ext>
            </a:extLst>
          </p:cNvPr>
          <p:cNvSpPr/>
          <p:nvPr/>
        </p:nvSpPr>
        <p:spPr>
          <a:xfrm>
            <a:off x="8924294" y="816065"/>
            <a:ext cx="1007528" cy="965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4" name="타원 83">
            <a:extLst>
              <a:ext uri="{FF2B5EF4-FFF2-40B4-BE49-F238E27FC236}">
                <a16:creationId xmlns:a16="http://schemas.microsoft.com/office/drawing/2014/main" id="{6981D04E-1F24-8D6A-AB73-35EF4734C9C7}"/>
              </a:ext>
            </a:extLst>
          </p:cNvPr>
          <p:cNvSpPr/>
          <p:nvPr/>
        </p:nvSpPr>
        <p:spPr>
          <a:xfrm>
            <a:off x="5152864" y="858416"/>
            <a:ext cx="1007528" cy="965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803CAE64-7FCD-F008-598A-ABF414A7AE12}"/>
              </a:ext>
            </a:extLst>
          </p:cNvPr>
          <p:cNvSpPr/>
          <p:nvPr/>
        </p:nvSpPr>
        <p:spPr>
          <a:xfrm>
            <a:off x="1651696" y="858416"/>
            <a:ext cx="1007528" cy="965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CE7E43-96D7-4310-8BD4-167DFCAA433C}"/>
              </a:ext>
            </a:extLst>
          </p:cNvPr>
          <p:cNvSpPr txBox="1"/>
          <p:nvPr/>
        </p:nvSpPr>
        <p:spPr>
          <a:xfrm>
            <a:off x="281940" y="10113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파워윈업 기능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5" name="그래픽 4" descr="결정 차트 단색으로 채워진">
            <a:extLst>
              <a:ext uri="{FF2B5EF4-FFF2-40B4-BE49-F238E27FC236}">
                <a16:creationId xmlns:a16="http://schemas.microsoft.com/office/drawing/2014/main" id="{AA271967-6BC2-BA7C-56C9-B4B4C8FBC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4223" y="967688"/>
            <a:ext cx="662473" cy="662473"/>
          </a:xfrm>
          <a:prstGeom prst="rect">
            <a:avLst/>
          </a:prstGeom>
        </p:spPr>
      </p:pic>
      <p:pic>
        <p:nvPicPr>
          <p:cNvPr id="12" name="그래픽 11" descr="컴퓨터 단색으로 채워진">
            <a:extLst>
              <a:ext uri="{FF2B5EF4-FFF2-40B4-BE49-F238E27FC236}">
                <a16:creationId xmlns:a16="http://schemas.microsoft.com/office/drawing/2014/main" id="{EA888D58-E3F1-A36B-F9D4-44662A723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08484" y="979350"/>
            <a:ext cx="639147" cy="639147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BEC8330C-084D-201E-C4DF-61C02A5AD84D}"/>
              </a:ext>
            </a:extLst>
          </p:cNvPr>
          <p:cNvSpPr/>
          <p:nvPr/>
        </p:nvSpPr>
        <p:spPr>
          <a:xfrm>
            <a:off x="1231639" y="1933406"/>
            <a:ext cx="2199457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버전 업데이트 배포</a:t>
            </a: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9C3A510F-C25F-CBD9-C8AA-E088A82868C5}"/>
              </a:ext>
            </a:extLst>
          </p:cNvPr>
          <p:cNvSpPr/>
          <p:nvPr/>
        </p:nvSpPr>
        <p:spPr>
          <a:xfrm>
            <a:off x="4771048" y="1927184"/>
            <a:ext cx="193143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유저 접근성</a:t>
            </a: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4A9B748F-B03F-05FE-02C4-A57F17C5E686}"/>
              </a:ext>
            </a:extLst>
          </p:cNvPr>
          <p:cNvSpPr/>
          <p:nvPr/>
        </p:nvSpPr>
        <p:spPr>
          <a:xfrm>
            <a:off x="8581047" y="1930290"/>
            <a:ext cx="193143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안정성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5038E58-49F8-2CC0-632E-5658BD7DB722}"/>
              </a:ext>
            </a:extLst>
          </p:cNvPr>
          <p:cNvSpPr/>
          <p:nvPr/>
        </p:nvSpPr>
        <p:spPr>
          <a:xfrm>
            <a:off x="466531" y="2444621"/>
            <a:ext cx="3349689" cy="12503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기능 업데이트 중앙 배포 및 설치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배포 이력 관리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100" dirty="0"/>
              <a:t>IP</a:t>
            </a:r>
            <a:r>
              <a:rPr lang="ko-KR" altLang="en-US" sz="1100" dirty="0"/>
              <a:t> 대역</a:t>
            </a:r>
            <a:r>
              <a:rPr lang="en-US" altLang="ko-KR" sz="1100" dirty="0"/>
              <a:t>, </a:t>
            </a:r>
            <a:r>
              <a:rPr lang="ko-KR" altLang="en-US" sz="1100" dirty="0"/>
              <a:t>부서</a:t>
            </a:r>
            <a:r>
              <a:rPr lang="en-US" altLang="ko-KR" sz="1100" dirty="0"/>
              <a:t>, </a:t>
            </a:r>
            <a:r>
              <a:rPr lang="ko-KR" altLang="en-US" sz="1100" dirty="0"/>
              <a:t>컴퓨터 그룹 등 선택 배포</a:t>
            </a:r>
            <a:endParaRPr lang="en-US" altLang="ko-KR" sz="1100" dirty="0"/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E0ADC318-4DB2-AB4C-F329-0E07F0791F9A}"/>
              </a:ext>
            </a:extLst>
          </p:cNvPr>
          <p:cNvSpPr/>
          <p:nvPr/>
        </p:nvSpPr>
        <p:spPr>
          <a:xfrm>
            <a:off x="4192552" y="2445004"/>
            <a:ext cx="3349689" cy="1237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빌드 업데이트 성공 후 재시작 및 종료 제어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사용자 </a:t>
            </a:r>
            <a:r>
              <a:rPr lang="en-US" altLang="ko-KR" sz="1100" dirty="0"/>
              <a:t>PC</a:t>
            </a:r>
            <a:r>
              <a:rPr lang="ko-KR" altLang="en-US" sz="1100" dirty="0"/>
              <a:t>의 업데이트 오류 수정 기능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100" dirty="0"/>
              <a:t>HDD </a:t>
            </a:r>
            <a:r>
              <a:rPr lang="ko-KR" altLang="en-US" sz="1100" dirty="0"/>
              <a:t>임시 파일 정리 기능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에이전트 숨김 기능</a:t>
            </a: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9CB2480D-D55D-204B-A498-65C160F7F10D}"/>
              </a:ext>
            </a:extLst>
          </p:cNvPr>
          <p:cNvSpPr/>
          <p:nvPr/>
        </p:nvSpPr>
        <p:spPr>
          <a:xfrm>
            <a:off x="7909255" y="2460163"/>
            <a:ext cx="3349689" cy="1250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업데이트 파일 어어 받기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네트워크 트래픽 설정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100" dirty="0"/>
              <a:t>PC ON/OFF</a:t>
            </a:r>
            <a:r>
              <a:rPr lang="ko-KR" altLang="en-US" sz="1100" dirty="0"/>
              <a:t>에 맞춰 작업 설정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지정된 시간에 업데이트 진행 가능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100" dirty="0"/>
          </a:p>
        </p:txBody>
      </p:sp>
      <p:sp>
        <p:nvSpPr>
          <p:cNvPr id="90" name="타원 89">
            <a:extLst>
              <a:ext uri="{FF2B5EF4-FFF2-40B4-BE49-F238E27FC236}">
                <a16:creationId xmlns:a16="http://schemas.microsoft.com/office/drawing/2014/main" id="{91E92CD1-0727-2C97-5D41-F717BA2CC772}"/>
              </a:ext>
            </a:extLst>
          </p:cNvPr>
          <p:cNvSpPr/>
          <p:nvPr/>
        </p:nvSpPr>
        <p:spPr>
          <a:xfrm>
            <a:off x="1665989" y="3805702"/>
            <a:ext cx="1007528" cy="965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A92A3F8F-F021-706F-87EA-FCD97191BFC4}"/>
              </a:ext>
            </a:extLst>
          </p:cNvPr>
          <p:cNvSpPr/>
          <p:nvPr/>
        </p:nvSpPr>
        <p:spPr>
          <a:xfrm>
            <a:off x="1284173" y="4874470"/>
            <a:ext cx="193143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커스트마이징</a:t>
            </a:r>
            <a:endParaRPr lang="ko-KR" altLang="en-US" dirty="0"/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B28CC876-D25B-3D68-C79C-F6D177FD55A9}"/>
              </a:ext>
            </a:extLst>
          </p:cNvPr>
          <p:cNvSpPr/>
          <p:nvPr/>
        </p:nvSpPr>
        <p:spPr>
          <a:xfrm>
            <a:off x="481750" y="5404345"/>
            <a:ext cx="3349689" cy="1237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인사</a:t>
            </a:r>
            <a:r>
              <a:rPr lang="en-US" altLang="ko-KR" sz="1100" dirty="0"/>
              <a:t>DB </a:t>
            </a:r>
            <a:r>
              <a:rPr lang="ko-KR" altLang="en-US" sz="1100" dirty="0"/>
              <a:t>연동 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관리자 </a:t>
            </a:r>
            <a:r>
              <a:rPr lang="en-US" altLang="ko-KR" sz="1100" dirty="0"/>
              <a:t>UI</a:t>
            </a:r>
            <a:r>
              <a:rPr lang="ko-KR" altLang="en-US" sz="1100" dirty="0"/>
              <a:t> 관리자가 편집 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그 외 사용자 요구사항에 따라 개발 가능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100" dirty="0"/>
              <a:t>IE </a:t>
            </a:r>
            <a:r>
              <a:rPr lang="ko-KR" altLang="en-US" sz="1100" dirty="0"/>
              <a:t>모드 연계</a:t>
            </a:r>
            <a:r>
              <a:rPr lang="en-US" altLang="ko-KR" sz="1100" dirty="0"/>
              <a:t>(</a:t>
            </a:r>
            <a:r>
              <a:rPr lang="ko-KR" altLang="en-US" sz="1100" dirty="0"/>
              <a:t>옵션 제품 </a:t>
            </a:r>
            <a:r>
              <a:rPr lang="ko-KR" altLang="en-US" sz="1100" dirty="0" err="1"/>
              <a:t>파워엣지</a:t>
            </a:r>
            <a:r>
              <a:rPr lang="ko-KR" altLang="en-US" sz="1100" dirty="0"/>
              <a:t> 구입의 경우</a:t>
            </a:r>
            <a:r>
              <a:rPr lang="en-US" altLang="ko-KR" sz="1100" dirty="0"/>
              <a:t>)</a:t>
            </a:r>
            <a:endParaRPr lang="ko-KR" altLang="en-US" sz="1100" dirty="0"/>
          </a:p>
        </p:txBody>
      </p:sp>
      <p:sp>
        <p:nvSpPr>
          <p:cNvPr id="94" name="타원 93">
            <a:extLst>
              <a:ext uri="{FF2B5EF4-FFF2-40B4-BE49-F238E27FC236}">
                <a16:creationId xmlns:a16="http://schemas.microsoft.com/office/drawing/2014/main" id="{DED4B1B8-CD59-18A9-ECE5-5C8ADF6DA39B}"/>
              </a:ext>
            </a:extLst>
          </p:cNvPr>
          <p:cNvSpPr/>
          <p:nvPr/>
        </p:nvSpPr>
        <p:spPr>
          <a:xfrm>
            <a:off x="9115618" y="3824360"/>
            <a:ext cx="1007528" cy="965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5" name="그래픽 94" descr="체크리스트 단색으로 채워진">
            <a:extLst>
              <a:ext uri="{FF2B5EF4-FFF2-40B4-BE49-F238E27FC236}">
                <a16:creationId xmlns:a16="http://schemas.microsoft.com/office/drawing/2014/main" id="{6523F487-DD05-B083-3829-C75913D92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94605" y="3949960"/>
            <a:ext cx="651551" cy="651551"/>
          </a:xfrm>
          <a:prstGeom prst="rect">
            <a:avLst/>
          </a:prstGeom>
        </p:spPr>
      </p:pic>
      <p:sp>
        <p:nvSpPr>
          <p:cNvPr id="96" name="직사각형 95">
            <a:extLst>
              <a:ext uri="{FF2B5EF4-FFF2-40B4-BE49-F238E27FC236}">
                <a16:creationId xmlns:a16="http://schemas.microsoft.com/office/drawing/2014/main" id="{71CA3054-BF7D-1335-175E-3B4FC2B499A0}"/>
              </a:ext>
            </a:extLst>
          </p:cNvPr>
          <p:cNvSpPr/>
          <p:nvPr/>
        </p:nvSpPr>
        <p:spPr>
          <a:xfrm>
            <a:off x="8733802" y="4893128"/>
            <a:ext cx="193143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자산 관리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C0E47595-0E55-F8AD-7BBB-6362D834BB93}"/>
              </a:ext>
            </a:extLst>
          </p:cNvPr>
          <p:cNvSpPr/>
          <p:nvPr/>
        </p:nvSpPr>
        <p:spPr>
          <a:xfrm>
            <a:off x="7956258" y="5423003"/>
            <a:ext cx="3349689" cy="1237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사내 </a:t>
            </a:r>
            <a:r>
              <a:rPr lang="en-US" altLang="ko-KR" sz="1100" dirty="0"/>
              <a:t>HW/SW</a:t>
            </a:r>
            <a:r>
              <a:rPr lang="ko-KR" altLang="en-US" sz="1100" dirty="0"/>
              <a:t> 파악 및 </a:t>
            </a:r>
            <a:r>
              <a:rPr lang="ko-KR" altLang="en-US" sz="1100" dirty="0" err="1"/>
              <a:t>레포트</a:t>
            </a:r>
            <a:r>
              <a:rPr lang="ko-KR" altLang="en-US" sz="1100" dirty="0"/>
              <a:t> 작성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부서별 </a:t>
            </a:r>
            <a:r>
              <a:rPr lang="ko-KR" altLang="en-US" sz="1100" dirty="0" err="1"/>
              <a:t>모델별</a:t>
            </a:r>
            <a:r>
              <a:rPr lang="ko-KR" altLang="en-US" sz="1100" dirty="0"/>
              <a:t> 통계 및 분포도 확인 가능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100" dirty="0"/>
              <a:t>S/W</a:t>
            </a:r>
            <a:r>
              <a:rPr lang="ko-KR" altLang="en-US" sz="1100" dirty="0"/>
              <a:t> 목록에서 삭제 지원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문제된 </a:t>
            </a:r>
            <a:r>
              <a:rPr lang="en-US" altLang="ko-KR" sz="1100" dirty="0"/>
              <a:t>PC</a:t>
            </a:r>
            <a:r>
              <a:rPr lang="ko-KR" altLang="en-US" sz="1100"/>
              <a:t>에 원격 데스크탑 지원</a:t>
            </a:r>
            <a:endParaRPr lang="ko-KR" altLang="en-US" sz="1100" dirty="0"/>
          </a:p>
        </p:txBody>
      </p:sp>
      <p:pic>
        <p:nvPicPr>
          <p:cNvPr id="19" name="그래픽 18" descr="청사진 단색으로 채워진">
            <a:extLst>
              <a:ext uri="{FF2B5EF4-FFF2-40B4-BE49-F238E27FC236}">
                <a16:creationId xmlns:a16="http://schemas.microsoft.com/office/drawing/2014/main" id="{DD4B15CC-AD0A-3A0C-FC9B-823474960F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81864" y="3949960"/>
            <a:ext cx="647336" cy="647336"/>
          </a:xfrm>
          <a:prstGeom prst="rect">
            <a:avLst/>
          </a:prstGeom>
        </p:spPr>
      </p:pic>
      <p:pic>
        <p:nvPicPr>
          <p:cNvPr id="22" name="그래픽 21" descr="전구 및 기어  윤곽선">
            <a:extLst>
              <a:ext uri="{FF2B5EF4-FFF2-40B4-BE49-F238E27FC236}">
                <a16:creationId xmlns:a16="http://schemas.microsoft.com/office/drawing/2014/main" id="{11D6E12F-C5C0-5F3F-8B66-C5BB455A84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88523" y="1049090"/>
            <a:ext cx="559842" cy="559842"/>
          </a:xfrm>
          <a:prstGeom prst="rect">
            <a:avLst/>
          </a:prstGeom>
        </p:spPr>
      </p:pic>
      <p:sp>
        <p:nvSpPr>
          <p:cNvPr id="2" name="타원 1">
            <a:extLst>
              <a:ext uri="{FF2B5EF4-FFF2-40B4-BE49-F238E27FC236}">
                <a16:creationId xmlns:a16="http://schemas.microsoft.com/office/drawing/2014/main" id="{B8434D26-4DB1-0016-4BB9-4032DA4F8C35}"/>
              </a:ext>
            </a:extLst>
          </p:cNvPr>
          <p:cNvSpPr/>
          <p:nvPr/>
        </p:nvSpPr>
        <p:spPr>
          <a:xfrm>
            <a:off x="5341966" y="3792202"/>
            <a:ext cx="1007528" cy="965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4C730FA-29C0-9B73-5ABB-AD96AD3CE2B3}"/>
              </a:ext>
            </a:extLst>
          </p:cNvPr>
          <p:cNvSpPr/>
          <p:nvPr/>
        </p:nvSpPr>
        <p:spPr>
          <a:xfrm>
            <a:off x="4960150" y="4860970"/>
            <a:ext cx="193143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기타 기능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5A3B56D-9722-6109-4018-60657A98144A}"/>
              </a:ext>
            </a:extLst>
          </p:cNvPr>
          <p:cNvSpPr/>
          <p:nvPr/>
        </p:nvSpPr>
        <p:spPr>
          <a:xfrm>
            <a:off x="4182606" y="5390845"/>
            <a:ext cx="3349689" cy="1237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 err="1"/>
              <a:t>대쉬보드를</a:t>
            </a:r>
            <a:r>
              <a:rPr lang="ko-KR" altLang="en-US" sz="1100" dirty="0"/>
              <a:t> 통해 전체 진행 및 분포 확인가능</a:t>
            </a:r>
            <a:endParaRPr lang="en-US" altLang="ko-KR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파일 전송 지원</a:t>
            </a:r>
            <a:r>
              <a:rPr lang="en-US" altLang="ko-KR" sz="1100" dirty="0"/>
              <a:t>(10MB</a:t>
            </a:r>
            <a:r>
              <a:rPr lang="ko-KR" altLang="en-US" sz="1100" dirty="0"/>
              <a:t>이하</a:t>
            </a:r>
            <a:r>
              <a:rPr lang="en-US" altLang="ko-KR" sz="1100" dirty="0"/>
              <a:t>, </a:t>
            </a:r>
            <a:r>
              <a:rPr lang="ko-KR" altLang="en-US" sz="1100" dirty="0"/>
              <a:t>이어받기 가능</a:t>
            </a:r>
            <a:r>
              <a:rPr lang="en-US" altLang="ko-KR" sz="11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파일 전송 후 실행</a:t>
            </a:r>
            <a:r>
              <a:rPr lang="en-US" altLang="ko-KR" sz="1100" dirty="0"/>
              <a:t>(</a:t>
            </a:r>
            <a:r>
              <a:rPr lang="ko-KR" altLang="en-US" sz="1100" dirty="0"/>
              <a:t>성공 여부 </a:t>
            </a:r>
            <a:r>
              <a:rPr lang="ko-KR" altLang="en-US" sz="1100" dirty="0" err="1"/>
              <a:t>레포트</a:t>
            </a:r>
            <a:r>
              <a:rPr lang="ko-KR" altLang="en-US" sz="1100" dirty="0"/>
              <a:t> 작성</a:t>
            </a:r>
            <a:r>
              <a:rPr lang="en-US" altLang="ko-KR" sz="11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100" dirty="0"/>
              <a:t>서버에서 메시지 전송 기능</a:t>
            </a:r>
            <a:r>
              <a:rPr lang="en-US" altLang="ko-KR" sz="1100" dirty="0"/>
              <a:t>(</a:t>
            </a:r>
            <a:r>
              <a:rPr lang="ko-KR" altLang="en-US" sz="1100" dirty="0"/>
              <a:t>팝업</a:t>
            </a:r>
            <a:r>
              <a:rPr lang="en-US" altLang="ko-KR" sz="1100" dirty="0"/>
              <a:t>,180</a:t>
            </a:r>
            <a:r>
              <a:rPr lang="ko-KR" altLang="en-US" sz="1100" dirty="0"/>
              <a:t>자 내외</a:t>
            </a:r>
            <a:r>
              <a:rPr lang="en-US" altLang="ko-KR" sz="1100" dirty="0"/>
              <a:t>)</a:t>
            </a:r>
            <a:endParaRPr lang="ko-KR" altLang="en-US" sz="1100" dirty="0"/>
          </a:p>
        </p:txBody>
      </p:sp>
      <p:pic>
        <p:nvPicPr>
          <p:cNvPr id="8" name="그래픽 7" descr="CMD 터미널 단색으로 채워진">
            <a:extLst>
              <a:ext uri="{FF2B5EF4-FFF2-40B4-BE49-F238E27FC236}">
                <a16:creationId xmlns:a16="http://schemas.microsoft.com/office/drawing/2014/main" id="{6BB5C50C-8CE1-9CAE-EE4A-1E2436EB6C0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56205" y="3868245"/>
            <a:ext cx="784793" cy="78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8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>
            <a:off x="281940" y="85117"/>
            <a:ext cx="9353439" cy="385353"/>
            <a:chOff x="281940" y="85117"/>
            <a:chExt cx="9353439" cy="3853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CE7E43-96D7-4310-8BD4-167DFCAA433C}"/>
                </a:ext>
              </a:extLst>
            </p:cNvPr>
            <p:cNvSpPr txBox="1"/>
            <p:nvPr/>
          </p:nvSpPr>
          <p:spPr>
            <a:xfrm>
              <a:off x="281940" y="10113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운영환경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CE7E43-96D7-4310-8BD4-167DFCAA433C}"/>
                </a:ext>
              </a:extLst>
            </p:cNvPr>
            <p:cNvSpPr txBox="1"/>
            <p:nvPr/>
          </p:nvSpPr>
          <p:spPr>
            <a:xfrm>
              <a:off x="9450648" y="85117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E770AA4-9A69-8639-70AB-5FC3BC923123}"/>
              </a:ext>
            </a:extLst>
          </p:cNvPr>
          <p:cNvSpPr/>
          <p:nvPr/>
        </p:nvSpPr>
        <p:spPr>
          <a:xfrm>
            <a:off x="1123465" y="3703480"/>
            <a:ext cx="8426450" cy="950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0480C7D-933A-B29B-470F-9B2496A8D2A0}"/>
              </a:ext>
            </a:extLst>
          </p:cNvPr>
          <p:cNvSpPr/>
          <p:nvPr/>
        </p:nvSpPr>
        <p:spPr>
          <a:xfrm>
            <a:off x="1101240" y="1903255"/>
            <a:ext cx="8424862" cy="1165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24" name="그룹 8">
            <a:extLst>
              <a:ext uri="{FF2B5EF4-FFF2-40B4-BE49-F238E27FC236}">
                <a16:creationId xmlns:a16="http://schemas.microsoft.com/office/drawing/2014/main" id="{6658C346-44EC-099A-E3AE-BF72A16C8900}"/>
              </a:ext>
            </a:extLst>
          </p:cNvPr>
          <p:cNvGrpSpPr>
            <a:grpSpLocks/>
          </p:cNvGrpSpPr>
          <p:nvPr/>
        </p:nvGrpSpPr>
        <p:grpSpPr bwMode="auto">
          <a:xfrm>
            <a:off x="1337777" y="1236505"/>
            <a:ext cx="7251700" cy="4483100"/>
            <a:chOff x="1543824" y="1604020"/>
            <a:chExt cx="7948290" cy="4256416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6DBC2CCB-A194-E7BB-1D6F-3D9EAA662113}"/>
                </a:ext>
              </a:extLst>
            </p:cNvPr>
            <p:cNvSpPr/>
            <p:nvPr/>
          </p:nvSpPr>
          <p:spPr>
            <a:xfrm>
              <a:off x="1543824" y="1753236"/>
              <a:ext cx="3203328" cy="3492250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8C53124D-8F9F-CE1D-4B1C-D88F775FCA48}"/>
                </a:ext>
              </a:extLst>
            </p:cNvPr>
            <p:cNvSpPr/>
            <p:nvPr/>
          </p:nvSpPr>
          <p:spPr>
            <a:xfrm>
              <a:off x="1947502" y="1604020"/>
              <a:ext cx="2404671" cy="2848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1400" b="1" dirty="0">
                  <a:solidFill>
                    <a:schemeClr val="tx1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소프트웨어</a:t>
              </a:r>
            </a:p>
          </p:txBody>
        </p:sp>
        <p:grpSp>
          <p:nvGrpSpPr>
            <p:cNvPr id="36" name="그룹 11">
              <a:extLst>
                <a:ext uri="{FF2B5EF4-FFF2-40B4-BE49-F238E27FC236}">
                  <a16:creationId xmlns:a16="http://schemas.microsoft.com/office/drawing/2014/main" id="{B5CE2334-D95E-EC85-BDCC-B0CA036334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9242" y="1604020"/>
              <a:ext cx="5572872" cy="4256416"/>
              <a:chOff x="2461917" y="1604020"/>
              <a:chExt cx="5572872" cy="4256416"/>
            </a:xfrm>
          </p:grpSpPr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F9A689C3-7DDA-8707-68FC-89FA3A0EA739}"/>
                  </a:ext>
                </a:extLst>
              </p:cNvPr>
              <p:cNvSpPr/>
              <p:nvPr/>
            </p:nvSpPr>
            <p:spPr>
              <a:xfrm>
                <a:off x="4841901" y="1753236"/>
                <a:ext cx="3192888" cy="3492250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9CFFDBEB-2C28-670B-8ECF-74D3A18963A5}"/>
                  </a:ext>
                </a:extLst>
              </p:cNvPr>
              <p:cNvSpPr/>
              <p:nvPr/>
            </p:nvSpPr>
            <p:spPr>
              <a:xfrm>
                <a:off x="5236879" y="1604020"/>
                <a:ext cx="2402932" cy="28486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o-KR" altLang="en-US" sz="1400" b="1" dirty="0"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하드웨어</a:t>
                </a:r>
              </a:p>
            </p:txBody>
          </p:sp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FE2B5960-109F-1BAD-1365-D6E1AA8F8913}"/>
                  </a:ext>
                </a:extLst>
              </p:cNvPr>
              <p:cNvSpPr/>
              <p:nvPr/>
            </p:nvSpPr>
            <p:spPr>
              <a:xfrm>
                <a:off x="2461590" y="5491165"/>
                <a:ext cx="3192888" cy="36927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o-KR" altLang="en-US" sz="1400" b="1" dirty="0">
                    <a:solidFill>
                      <a:schemeClr val="tx1"/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네트워크 환경</a:t>
                </a:r>
                <a:r>
                  <a:rPr lang="en-US" altLang="ko-KR" sz="1400" b="1" dirty="0">
                    <a:solidFill>
                      <a:schemeClr val="tx1"/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: TCP/IP</a:t>
                </a:r>
                <a:endParaRPr lang="ko-KR" altLang="en-US" sz="1400" b="1" dirty="0">
                  <a:solidFill>
                    <a:schemeClr val="tx1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</p:grpSp>
      </p:grpSp>
      <p:sp>
        <p:nvSpPr>
          <p:cNvPr id="40" name="모서리가 둥근 직사각형 11">
            <a:extLst>
              <a:ext uri="{FF2B5EF4-FFF2-40B4-BE49-F238E27FC236}">
                <a16:creationId xmlns:a16="http://schemas.microsoft.com/office/drawing/2014/main" id="{F4F353E5-7D54-AF71-90B9-DFD13CC2C988}"/>
              </a:ext>
            </a:extLst>
          </p:cNvPr>
          <p:cNvSpPr/>
          <p:nvPr/>
        </p:nvSpPr>
        <p:spPr>
          <a:xfrm>
            <a:off x="4623902" y="1592105"/>
            <a:ext cx="823913" cy="504825"/>
          </a:xfrm>
          <a:prstGeom prst="roundRect">
            <a:avLst>
              <a:gd name="adj" fmla="val 9553"/>
            </a:avLst>
          </a:prstGeom>
          <a:solidFill>
            <a:srgbClr val="D7AE77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서버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모서리가 둥근 직사각형 13">
            <a:extLst>
              <a:ext uri="{FF2B5EF4-FFF2-40B4-BE49-F238E27FC236}">
                <a16:creationId xmlns:a16="http://schemas.microsoft.com/office/drawing/2014/main" id="{428B3D44-73A3-F814-EA1F-C1617C554CAE}"/>
              </a:ext>
            </a:extLst>
          </p:cNvPr>
          <p:cNvSpPr/>
          <p:nvPr/>
        </p:nvSpPr>
        <p:spPr>
          <a:xfrm>
            <a:off x="4517540" y="4424205"/>
            <a:ext cx="993775" cy="503238"/>
          </a:xfrm>
          <a:prstGeom prst="roundRect">
            <a:avLst>
              <a:gd name="adj" fmla="val 9553"/>
            </a:avLst>
          </a:prstGeom>
          <a:solidFill>
            <a:srgbClr val="D7AE77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클라이언트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모서리가 둥근 직사각형 15">
            <a:extLst>
              <a:ext uri="{FF2B5EF4-FFF2-40B4-BE49-F238E27FC236}">
                <a16:creationId xmlns:a16="http://schemas.microsoft.com/office/drawing/2014/main" id="{6E9A5FEC-31CB-A427-10D4-91BA4CE8A1FD}"/>
              </a:ext>
            </a:extLst>
          </p:cNvPr>
          <p:cNvSpPr/>
          <p:nvPr/>
        </p:nvSpPr>
        <p:spPr>
          <a:xfrm>
            <a:off x="6057415" y="2147730"/>
            <a:ext cx="2151062" cy="736600"/>
          </a:xfrm>
          <a:prstGeom prst="roundRect">
            <a:avLst>
              <a:gd name="adj" fmla="val 95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000" dirty="0"/>
              <a:t>CPU Intel Bronze 3106(1.70GHZ)</a:t>
            </a:r>
            <a:r>
              <a:rPr lang="ko-KR" altLang="en-US" sz="1000" dirty="0"/>
              <a:t>이상</a:t>
            </a:r>
            <a:r>
              <a:rPr lang="en-US" altLang="ko-KR" sz="1000" dirty="0"/>
              <a:t>, MEM :16GB, </a:t>
            </a:r>
            <a:endParaRPr lang="ko-KR" altLang="ko-KR" sz="1000" dirty="0"/>
          </a:p>
          <a:p>
            <a:pPr>
              <a:defRPr/>
            </a:pPr>
            <a:r>
              <a:rPr lang="en-US" altLang="ko-KR" sz="1000" dirty="0"/>
              <a:t>HDD : 500GB </a:t>
            </a:r>
            <a:r>
              <a:rPr lang="ko-KR" altLang="ko-KR" sz="1000" dirty="0"/>
              <a:t>이상</a:t>
            </a:r>
            <a:endParaRPr lang="en-US" altLang="ko-KR" sz="1000" dirty="0"/>
          </a:p>
          <a:p>
            <a:pPr>
              <a:defRPr/>
            </a:pP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2,000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유저 기준</a:t>
            </a:r>
          </a:p>
        </p:txBody>
      </p:sp>
      <p:sp>
        <p:nvSpPr>
          <p:cNvPr id="43" name="모서리가 둥근 직사각형 16">
            <a:extLst>
              <a:ext uri="{FF2B5EF4-FFF2-40B4-BE49-F238E27FC236}">
                <a16:creationId xmlns:a16="http://schemas.microsoft.com/office/drawing/2014/main" id="{D6358254-CFB4-7AD3-4302-E1A63F9E25A9}"/>
              </a:ext>
            </a:extLst>
          </p:cNvPr>
          <p:cNvSpPr/>
          <p:nvPr/>
        </p:nvSpPr>
        <p:spPr>
          <a:xfrm>
            <a:off x="6087577" y="3919380"/>
            <a:ext cx="2151063" cy="504825"/>
          </a:xfrm>
          <a:prstGeom prst="roundRect">
            <a:avLst>
              <a:gd name="adj" fmla="val 95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000" dirty="0"/>
              <a:t>CPU : Intel i3 </a:t>
            </a:r>
            <a:r>
              <a:rPr lang="ko-KR" altLang="en-US" sz="1000" dirty="0"/>
              <a:t>이상</a:t>
            </a:r>
            <a:r>
              <a:rPr lang="en-US" altLang="ko-KR" sz="1000" dirty="0"/>
              <a:t>(2.8GHZ)</a:t>
            </a:r>
            <a:r>
              <a:rPr lang="ko-KR" altLang="en-US" sz="1000" dirty="0"/>
              <a:t>이상</a:t>
            </a:r>
            <a:r>
              <a:rPr lang="en-US" altLang="ko-KR" sz="1000" dirty="0"/>
              <a:t>, MEM :4GB, </a:t>
            </a:r>
            <a:endParaRPr lang="ko-KR" altLang="ko-KR" sz="1000" dirty="0"/>
          </a:p>
          <a:p>
            <a:pPr>
              <a:defRPr/>
            </a:pPr>
            <a:r>
              <a:rPr lang="en-US" altLang="ko-KR" sz="1000" dirty="0"/>
              <a:t>HDD :100GB </a:t>
            </a:r>
            <a:r>
              <a:rPr lang="ko-KR" altLang="ko-KR" sz="1000" dirty="0"/>
              <a:t>이상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모서리가 둥근 직사각형 15">
            <a:extLst>
              <a:ext uri="{FF2B5EF4-FFF2-40B4-BE49-F238E27FC236}">
                <a16:creationId xmlns:a16="http://schemas.microsoft.com/office/drawing/2014/main" id="{4C084D6A-8D76-5973-784B-13723240CD29}"/>
              </a:ext>
            </a:extLst>
          </p:cNvPr>
          <p:cNvSpPr/>
          <p:nvPr/>
        </p:nvSpPr>
        <p:spPr>
          <a:xfrm>
            <a:off x="1675915" y="2085818"/>
            <a:ext cx="2379662" cy="839787"/>
          </a:xfrm>
          <a:prstGeom prst="roundRect">
            <a:avLst>
              <a:gd name="adj" fmla="val 95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defRPr/>
            </a:pPr>
            <a:r>
              <a:rPr lang="ko-KR" altLang="ko-KR" sz="1000" dirty="0"/>
              <a:t>서버</a:t>
            </a:r>
            <a:r>
              <a:rPr lang="en-US" altLang="ko-KR" sz="1000" dirty="0"/>
              <a:t> OS : Windows Server 2019 64 bit </a:t>
            </a:r>
            <a:r>
              <a:rPr lang="ko-KR" altLang="ko-KR" sz="1000" dirty="0"/>
              <a:t>이상</a:t>
            </a:r>
          </a:p>
          <a:p>
            <a:pPr latinLnBrk="0">
              <a:defRPr/>
            </a:pPr>
            <a:r>
              <a:rPr lang="en-US" altLang="ko-KR" sz="1000" dirty="0"/>
              <a:t>DBMS : SQL </a:t>
            </a:r>
            <a:r>
              <a:rPr lang="en-US" altLang="ko-KR" sz="1000" dirty="0" err="1"/>
              <a:t>Express,Maria</a:t>
            </a:r>
            <a:r>
              <a:rPr lang="en-US" altLang="ko-KR" sz="1000" dirty="0"/>
              <a:t> DB </a:t>
            </a:r>
          </a:p>
          <a:p>
            <a:pPr latinLnBrk="0">
              <a:defRPr/>
            </a:pPr>
            <a:r>
              <a:rPr lang="ko-KR" altLang="en-US" sz="1000" dirty="0"/>
              <a:t>웹</a:t>
            </a:r>
            <a:r>
              <a:rPr lang="ko-KR" altLang="ko-KR" sz="1000" dirty="0"/>
              <a:t>서버</a:t>
            </a:r>
            <a:r>
              <a:rPr lang="en-US" altLang="ko-KR" sz="1000" dirty="0"/>
              <a:t> : IIS 10.0, Tomcat 8 </a:t>
            </a:r>
            <a:br>
              <a:rPr lang="en-US" altLang="ko-KR" sz="1000" dirty="0"/>
            </a:br>
            <a:r>
              <a:rPr lang="ko-KR" altLang="ko-KR" sz="1000" dirty="0"/>
              <a:t>기타</a:t>
            </a:r>
            <a:r>
              <a:rPr lang="en-US" altLang="ko-KR" sz="1000" dirty="0"/>
              <a:t> : JDK 8.0</a:t>
            </a:r>
            <a:endParaRPr lang="ko-KR" altLang="ko-KR" sz="1000" dirty="0"/>
          </a:p>
        </p:txBody>
      </p:sp>
      <p:sp>
        <p:nvSpPr>
          <p:cNvPr id="45" name="모서리가 둥근 직사각형 16">
            <a:extLst>
              <a:ext uri="{FF2B5EF4-FFF2-40B4-BE49-F238E27FC236}">
                <a16:creationId xmlns:a16="http://schemas.microsoft.com/office/drawing/2014/main" id="{3F0FF560-FDB7-784B-70CE-5ACA3B5E161D}"/>
              </a:ext>
            </a:extLst>
          </p:cNvPr>
          <p:cNvSpPr/>
          <p:nvPr/>
        </p:nvSpPr>
        <p:spPr>
          <a:xfrm>
            <a:off x="1629877" y="3870168"/>
            <a:ext cx="2473325" cy="504825"/>
          </a:xfrm>
          <a:prstGeom prst="roundRect">
            <a:avLst>
              <a:gd name="adj" fmla="val 95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ko-KR" sz="1000" dirty="0"/>
              <a:t>클라이언트 </a:t>
            </a:r>
            <a:r>
              <a:rPr lang="en-US" altLang="ko-KR" sz="1000" dirty="0"/>
              <a:t>OS : Windows 10 Pro/Ent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CA588DFA-33E0-0638-F227-08927D02BF88}"/>
              </a:ext>
            </a:extLst>
          </p:cNvPr>
          <p:cNvCxnSpPr/>
          <p:nvPr/>
        </p:nvCxnSpPr>
        <p:spPr>
          <a:xfrm>
            <a:off x="4917590" y="3068480"/>
            <a:ext cx="0" cy="635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모서리가 둥근 직사각형 13">
            <a:extLst>
              <a:ext uri="{FF2B5EF4-FFF2-40B4-BE49-F238E27FC236}">
                <a16:creationId xmlns:a16="http://schemas.microsoft.com/office/drawing/2014/main" id="{A7A2F84C-E3E3-D66E-B3C0-7B1BF46B5191}"/>
              </a:ext>
            </a:extLst>
          </p:cNvPr>
          <p:cNvSpPr/>
          <p:nvPr/>
        </p:nvSpPr>
        <p:spPr>
          <a:xfrm>
            <a:off x="5035065" y="3114518"/>
            <a:ext cx="1465262" cy="504825"/>
          </a:xfrm>
          <a:prstGeom prst="roundRect">
            <a:avLst>
              <a:gd name="adj" fmla="val 9553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 : 8530</a:t>
            </a:r>
          </a:p>
          <a:p>
            <a:pPr algn="ctr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 : 9590</a:t>
            </a:r>
          </a:p>
        </p:txBody>
      </p:sp>
      <p:sp>
        <p:nvSpPr>
          <p:cNvPr id="26" name="Параллелограмм 17">
            <a:extLst>
              <a:ext uri="{FF2B5EF4-FFF2-40B4-BE49-F238E27FC236}">
                <a16:creationId xmlns:a16="http://schemas.microsoft.com/office/drawing/2014/main" id="{2B92A134-626B-4B0D-2F0D-CF1B79115D44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Прямоугольный треугольник 11">
            <a:extLst>
              <a:ext uri="{FF2B5EF4-FFF2-40B4-BE49-F238E27FC236}">
                <a16:creationId xmlns:a16="http://schemas.microsoft.com/office/drawing/2014/main" id="{7BB86F57-31C3-D053-BF9D-9925B3C90927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4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50">
            <a:extLst>
              <a:ext uri="{FF2B5EF4-FFF2-40B4-BE49-F238E27FC236}">
                <a16:creationId xmlns:a16="http://schemas.microsoft.com/office/drawing/2014/main" id="{D5A3C14A-B0AD-55EA-6BB9-0742F8D9D155}"/>
              </a:ext>
            </a:extLst>
          </p:cNvPr>
          <p:cNvSpPr/>
          <p:nvPr/>
        </p:nvSpPr>
        <p:spPr bwMode="auto">
          <a:xfrm>
            <a:off x="7099286" y="886548"/>
            <a:ext cx="2622316" cy="2159000"/>
          </a:xfrm>
          <a:prstGeom prst="roundRect">
            <a:avLst>
              <a:gd name="adj" fmla="val 11206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ea"/>
            </a:endParaRPr>
          </a:p>
        </p:txBody>
      </p:sp>
      <p:sp>
        <p:nvSpPr>
          <p:cNvPr id="56" name="Параллелограмм 17">
            <a:extLst>
              <a:ext uri="{FF2B5EF4-FFF2-40B4-BE49-F238E27FC236}">
                <a16:creationId xmlns:a16="http://schemas.microsoft.com/office/drawing/2014/main" id="{114A49D9-DA2A-D852-AEA5-03C022B5A2F4}"/>
              </a:ext>
            </a:extLst>
          </p:cNvPr>
          <p:cNvSpPr/>
          <p:nvPr/>
        </p:nvSpPr>
        <p:spPr>
          <a:xfrm>
            <a:off x="1389063" y="-11113"/>
            <a:ext cx="5384800" cy="687228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Прямоугольный треугольник 11">
            <a:extLst>
              <a:ext uri="{FF2B5EF4-FFF2-40B4-BE49-F238E27FC236}">
                <a16:creationId xmlns:a16="http://schemas.microsoft.com/office/drawing/2014/main" id="{AFCAEC65-A620-D878-3240-F53A06FEE499}"/>
              </a:ext>
            </a:extLst>
          </p:cNvPr>
          <p:cNvSpPr/>
          <p:nvPr/>
        </p:nvSpPr>
        <p:spPr>
          <a:xfrm>
            <a:off x="1449153" y="1205338"/>
            <a:ext cx="6457950" cy="5711825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48" name="TextBox 15">
            <a:extLst>
              <a:ext uri="{FF2B5EF4-FFF2-40B4-BE49-F238E27FC236}">
                <a16:creationId xmlns:a16="http://schemas.microsoft.com/office/drawing/2014/main" id="{0A184DDD-0FFE-57A7-3378-C0509096E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101600"/>
            <a:ext cx="1189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ko-KR" altLang="en-US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동작 구성</a:t>
            </a:r>
          </a:p>
        </p:txBody>
      </p:sp>
      <p:grpSp>
        <p:nvGrpSpPr>
          <p:cNvPr id="6149" name="그룹 9">
            <a:extLst>
              <a:ext uri="{FF2B5EF4-FFF2-40B4-BE49-F238E27FC236}">
                <a16:creationId xmlns:a16="http://schemas.microsoft.com/office/drawing/2014/main" id="{89C74518-FC69-C111-8A28-2EFBC5943148}"/>
              </a:ext>
            </a:extLst>
          </p:cNvPr>
          <p:cNvGrpSpPr>
            <a:grpSpLocks/>
          </p:cNvGrpSpPr>
          <p:nvPr/>
        </p:nvGrpSpPr>
        <p:grpSpPr bwMode="auto">
          <a:xfrm>
            <a:off x="3535128" y="889000"/>
            <a:ext cx="8475648" cy="4956175"/>
            <a:chOff x="1136576" y="2060352"/>
            <a:chExt cx="5052509" cy="3632801"/>
          </a:xfrm>
        </p:grpSpPr>
        <p:sp>
          <p:nvSpPr>
            <p:cNvPr id="63" name="Rounded Rectangle 50">
              <a:extLst>
                <a:ext uri="{FF2B5EF4-FFF2-40B4-BE49-F238E27FC236}">
                  <a16:creationId xmlns:a16="http://schemas.microsoft.com/office/drawing/2014/main" id="{41A2289E-5DE4-1DA8-BA66-170C1EB017DA}"/>
                </a:ext>
              </a:extLst>
            </p:cNvPr>
            <p:cNvSpPr/>
            <p:nvPr/>
          </p:nvSpPr>
          <p:spPr>
            <a:xfrm>
              <a:off x="5219085" y="3573631"/>
              <a:ext cx="970000" cy="1069360"/>
            </a:xfrm>
            <a:prstGeom prst="roundRect">
              <a:avLst>
                <a:gd name="adj" fmla="val 11206"/>
              </a:avLst>
            </a:prstGeom>
            <a:solidFill>
              <a:schemeClr val="bg1"/>
            </a:solidFill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64" name="Rounded Rectangle 50">
              <a:extLst>
                <a:ext uri="{FF2B5EF4-FFF2-40B4-BE49-F238E27FC236}">
                  <a16:creationId xmlns:a16="http://schemas.microsoft.com/office/drawing/2014/main" id="{9388507D-5B78-171E-8908-8398715E92E9}"/>
                </a:ext>
              </a:extLst>
            </p:cNvPr>
            <p:cNvSpPr/>
            <p:nvPr/>
          </p:nvSpPr>
          <p:spPr>
            <a:xfrm>
              <a:off x="1136576" y="4623793"/>
              <a:ext cx="3888518" cy="1069360"/>
            </a:xfrm>
            <a:prstGeom prst="roundRect">
              <a:avLst>
                <a:gd name="adj" fmla="val 11206"/>
              </a:avLst>
            </a:prstGeom>
            <a:solidFill>
              <a:schemeClr val="bg1"/>
            </a:solidFill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ea"/>
              </a:endParaRPr>
            </a:p>
          </p:txBody>
        </p:sp>
        <p:grpSp>
          <p:nvGrpSpPr>
            <p:cNvPr id="6180" name="그룹 7">
              <a:extLst>
                <a:ext uri="{FF2B5EF4-FFF2-40B4-BE49-F238E27FC236}">
                  <a16:creationId xmlns:a16="http://schemas.microsoft.com/office/drawing/2014/main" id="{3300FF90-5F40-C642-6ACB-83390D21B6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7912" y="4809970"/>
              <a:ext cx="2658074" cy="429374"/>
              <a:chOff x="1979290" y="5517766"/>
              <a:chExt cx="2658074" cy="501380"/>
            </a:xfrm>
          </p:grpSpPr>
          <p:cxnSp>
            <p:nvCxnSpPr>
              <p:cNvPr id="77" name="직선 연결선 14">
                <a:extLst>
                  <a:ext uri="{FF2B5EF4-FFF2-40B4-BE49-F238E27FC236}">
                    <a16:creationId xmlns:a16="http://schemas.microsoft.com/office/drawing/2014/main" id="{A7865CE4-7D5B-475F-EE44-5DBB79C5A5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79290" y="5517766"/>
                <a:ext cx="2658074" cy="1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연결선 20">
                <a:extLst>
                  <a:ext uri="{FF2B5EF4-FFF2-40B4-BE49-F238E27FC236}">
                    <a16:creationId xmlns:a16="http://schemas.microsoft.com/office/drawing/2014/main" id="{E5864DA4-FBEB-1D38-4018-7CAA88771F5E}"/>
                  </a:ext>
                </a:extLst>
              </p:cNvPr>
              <p:cNvCxnSpPr/>
              <p:nvPr/>
            </p:nvCxnSpPr>
            <p:spPr>
              <a:xfrm>
                <a:off x="1982130" y="5517767"/>
                <a:ext cx="0" cy="50137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직선 연결선 21">
                <a:extLst>
                  <a:ext uri="{FF2B5EF4-FFF2-40B4-BE49-F238E27FC236}">
                    <a16:creationId xmlns:a16="http://schemas.microsoft.com/office/drawing/2014/main" id="{71E133CF-6501-B007-829C-4462B13D9AED}"/>
                  </a:ext>
                </a:extLst>
              </p:cNvPr>
              <p:cNvCxnSpPr/>
              <p:nvPr/>
            </p:nvCxnSpPr>
            <p:spPr>
              <a:xfrm>
                <a:off x="2968218" y="5517767"/>
                <a:ext cx="0" cy="50137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직선 연결선 21">
                <a:extLst>
                  <a:ext uri="{FF2B5EF4-FFF2-40B4-BE49-F238E27FC236}">
                    <a16:creationId xmlns:a16="http://schemas.microsoft.com/office/drawing/2014/main" id="{FC153D44-7A0A-F536-6870-A7EE04E8EA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81437" y="5517767"/>
                <a:ext cx="0" cy="50137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ounded Rectangle 50">
              <a:extLst>
                <a:ext uri="{FF2B5EF4-FFF2-40B4-BE49-F238E27FC236}">
                  <a16:creationId xmlns:a16="http://schemas.microsoft.com/office/drawing/2014/main" id="{DAC5295D-801B-3D5F-8CDC-EC3C8465E526}"/>
                </a:ext>
              </a:extLst>
            </p:cNvPr>
            <p:cNvSpPr/>
            <p:nvPr/>
          </p:nvSpPr>
          <p:spPr>
            <a:xfrm>
              <a:off x="1136576" y="2060352"/>
              <a:ext cx="1563217" cy="1582514"/>
            </a:xfrm>
            <a:prstGeom prst="roundRect">
              <a:avLst>
                <a:gd name="adj" fmla="val 11206"/>
              </a:avLst>
            </a:prstGeom>
            <a:solidFill>
              <a:schemeClr val="bg1"/>
            </a:solidFill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ea"/>
              </a:endParaRPr>
            </a:p>
          </p:txBody>
        </p:sp>
        <p:sp>
          <p:nvSpPr>
            <p:cNvPr id="68" name="TextBox 47">
              <a:extLst>
                <a:ext uri="{FF2B5EF4-FFF2-40B4-BE49-F238E27FC236}">
                  <a16:creationId xmlns:a16="http://schemas.microsoft.com/office/drawing/2014/main" id="{E36DD840-F0F1-E23F-1067-E212A0E1E3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4196" y="3114586"/>
              <a:ext cx="982303" cy="16872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b="1" dirty="0" err="1">
                  <a:latin typeface="+mn-ea"/>
                  <a:ea typeface="+mn-ea"/>
                </a:rPr>
                <a:t>파워윈업</a:t>
              </a:r>
              <a:r>
                <a:rPr lang="ko-KR" altLang="en-US" b="1" dirty="0">
                  <a:latin typeface="+mn-ea"/>
                  <a:ea typeface="+mn-ea"/>
                </a:rPr>
                <a:t> 서버</a:t>
              </a:r>
            </a:p>
          </p:txBody>
        </p:sp>
        <p:sp>
          <p:nvSpPr>
            <p:cNvPr id="69" name="TextBox 45">
              <a:extLst>
                <a:ext uri="{FF2B5EF4-FFF2-40B4-BE49-F238E27FC236}">
                  <a16:creationId xmlns:a16="http://schemas.microsoft.com/office/drawing/2014/main" id="{C802FEED-E468-3F3E-17C8-F232933A2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762" y="2979607"/>
              <a:ext cx="1225512" cy="269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b="1" dirty="0">
                  <a:latin typeface="+mn-ea"/>
                  <a:ea typeface="+mn-ea"/>
                </a:rPr>
                <a:t>WSUS</a:t>
              </a:r>
              <a:br>
                <a:rPr lang="en-US" altLang="ko-KR" b="1" dirty="0">
                  <a:latin typeface="+mn-ea"/>
                  <a:ea typeface="+mn-ea"/>
                </a:rPr>
              </a:br>
              <a:r>
                <a:rPr lang="en-US" altLang="ko-KR" b="1" dirty="0">
                  <a:latin typeface="+mn-ea"/>
                  <a:ea typeface="+mn-ea"/>
                </a:rPr>
                <a:t>(Windows Server Update Service)</a:t>
              </a:r>
            </a:p>
          </p:txBody>
        </p:sp>
        <p:sp>
          <p:nvSpPr>
            <p:cNvPr id="70" name="모서리가 둥근 직사각형 11">
              <a:extLst>
                <a:ext uri="{FF2B5EF4-FFF2-40B4-BE49-F238E27FC236}">
                  <a16:creationId xmlns:a16="http://schemas.microsoft.com/office/drawing/2014/main" id="{961C2CC9-7B4E-1468-2840-8A0FADE1BE8E}"/>
                </a:ext>
              </a:extLst>
            </p:cNvPr>
            <p:cNvSpPr/>
            <p:nvPr/>
          </p:nvSpPr>
          <p:spPr>
            <a:xfrm>
              <a:off x="3402118" y="2367546"/>
              <a:ext cx="1235922" cy="943691"/>
            </a:xfrm>
            <a:prstGeom prst="roundRect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ea"/>
              </a:endParaRPr>
            </a:p>
          </p:txBody>
        </p:sp>
        <p:grpSp>
          <p:nvGrpSpPr>
            <p:cNvPr id="6185" name="그룹 44">
              <a:extLst>
                <a:ext uri="{FF2B5EF4-FFF2-40B4-BE49-F238E27FC236}">
                  <a16:creationId xmlns:a16="http://schemas.microsoft.com/office/drawing/2014/main" id="{A4974418-A255-EC53-638E-2C3038A306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3942" y="3642868"/>
              <a:ext cx="156105" cy="980921"/>
              <a:chOff x="1386958" y="4817241"/>
              <a:chExt cx="156105" cy="686644"/>
            </a:xfrm>
          </p:grpSpPr>
          <p:cxnSp>
            <p:nvCxnSpPr>
              <p:cNvPr id="75" name="직선 화살표 연결선 74">
                <a:extLst>
                  <a:ext uri="{FF2B5EF4-FFF2-40B4-BE49-F238E27FC236}">
                    <a16:creationId xmlns:a16="http://schemas.microsoft.com/office/drawing/2014/main" id="{4FF01CB1-34AA-B56A-182A-E9DA755F42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86958" y="4817244"/>
                <a:ext cx="0" cy="68664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화살표 연결선 75">
                <a:extLst>
                  <a:ext uri="{FF2B5EF4-FFF2-40B4-BE49-F238E27FC236}">
                    <a16:creationId xmlns:a16="http://schemas.microsoft.com/office/drawing/2014/main" id="{EC091693-848D-98FA-958E-62D375A7D5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3063" y="4817241"/>
                <a:ext cx="0" cy="686644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39">
              <a:extLst>
                <a:ext uri="{FF2B5EF4-FFF2-40B4-BE49-F238E27FC236}">
                  <a16:creationId xmlns:a16="http://schemas.microsoft.com/office/drawing/2014/main" id="{1F293C8D-685D-B0B1-F5B2-AE6E7913B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776" y="3733616"/>
              <a:ext cx="1173443" cy="4399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100" b="1" dirty="0">
                  <a:latin typeface="+mn-ea"/>
                  <a:ea typeface="+mn-ea"/>
                </a:rPr>
                <a:t>Windows</a:t>
              </a:r>
              <a:r>
                <a:rPr lang="ko-KR" altLang="en-US" sz="1100" b="1" dirty="0">
                  <a:latin typeface="+mn-ea"/>
                  <a:ea typeface="+mn-ea"/>
                </a:rPr>
                <a:t> </a:t>
              </a:r>
              <a:r>
                <a:rPr lang="en-US" altLang="ko-KR" sz="1100" b="1" dirty="0">
                  <a:latin typeface="+mn-ea"/>
                  <a:ea typeface="+mn-ea"/>
                </a:rPr>
                <a:t>10</a:t>
              </a:r>
              <a:r>
                <a:rPr lang="ko-KR" altLang="en-US" sz="1100" b="1" dirty="0">
                  <a:latin typeface="+mn-ea"/>
                  <a:ea typeface="+mn-ea"/>
                </a:rPr>
                <a:t>에 내장된</a:t>
              </a:r>
              <a:endParaRPr lang="en-US" altLang="ko-KR" sz="1100" b="1" dirty="0">
                <a:latin typeface="+mn-ea"/>
                <a:ea typeface="+mn-ea"/>
              </a:endParaRPr>
            </a:p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100" b="1" dirty="0">
                  <a:latin typeface="+mn-ea"/>
                  <a:ea typeface="+mn-ea"/>
                </a:rPr>
                <a:t>Windows Update Agent</a:t>
              </a:r>
              <a:r>
                <a:rPr lang="ko-KR" altLang="en-US" sz="1100" b="1" dirty="0">
                  <a:latin typeface="+mn-ea"/>
                  <a:ea typeface="+mn-ea"/>
                </a:rPr>
                <a:t>를 통해 업데이트가 설치됩니다</a:t>
              </a:r>
              <a:r>
                <a:rPr lang="en-US" altLang="ko-KR" sz="1100" b="1" dirty="0">
                  <a:latin typeface="+mn-ea"/>
                  <a:ea typeface="+mn-ea"/>
                </a:rPr>
                <a:t>.</a:t>
              </a:r>
            </a:p>
          </p:txBody>
        </p:sp>
        <p:sp>
          <p:nvSpPr>
            <p:cNvPr id="74" name="TextBox 40">
              <a:extLst>
                <a:ext uri="{FF2B5EF4-FFF2-40B4-BE49-F238E27FC236}">
                  <a16:creationId xmlns:a16="http://schemas.microsoft.com/office/drawing/2014/main" id="{1CA9BA91-C128-BB66-C6AD-4DE16A4A0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4235" y="3805524"/>
              <a:ext cx="688937" cy="31583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100" b="1" dirty="0">
                  <a:latin typeface="+mn-ea"/>
                  <a:ea typeface="+mn-ea"/>
                </a:rPr>
                <a:t>작업 실행 결과</a:t>
              </a:r>
              <a:endParaRPr lang="en-US" altLang="ko-KR" sz="1100" b="1" dirty="0">
                <a:latin typeface="+mn-ea"/>
                <a:ea typeface="+mn-ea"/>
              </a:endParaRPr>
            </a:p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100" b="1" dirty="0">
                  <a:latin typeface="+mn-ea"/>
                  <a:ea typeface="+mn-ea"/>
                </a:rPr>
                <a:t>결과 보고</a:t>
              </a:r>
              <a:endParaRPr lang="en-US" altLang="ko-KR" sz="1100" b="1" dirty="0">
                <a:latin typeface="+mn-ea"/>
                <a:ea typeface="+mn-ea"/>
              </a:endParaRPr>
            </a:p>
          </p:txBody>
        </p:sp>
      </p:grpSp>
      <p:pic>
        <p:nvPicPr>
          <p:cNvPr id="6150" name="그래픽 2" descr="단일 톱니바퀴 단색으로 채워진">
            <a:extLst>
              <a:ext uri="{FF2B5EF4-FFF2-40B4-BE49-F238E27FC236}">
                <a16:creationId xmlns:a16="http://schemas.microsoft.com/office/drawing/2014/main" id="{67A495CA-9EDA-E3D0-0043-7CFD4213E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91" y="143192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61">
            <a:extLst>
              <a:ext uri="{FF2B5EF4-FFF2-40B4-BE49-F238E27FC236}">
                <a16:creationId xmlns:a16="http://schemas.microsoft.com/office/drawing/2014/main" id="{0A1EE335-4DCA-E643-8596-49D8580BE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7030" y="4515644"/>
            <a:ext cx="1398588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 err="1">
                <a:latin typeface="+mn-ea"/>
                <a:ea typeface="+mn-ea"/>
              </a:rPr>
              <a:t>파워윈업</a:t>
            </a:r>
            <a:r>
              <a:rPr lang="ko-KR" altLang="en-US" sz="1100" b="1" dirty="0">
                <a:latin typeface="+mn-ea"/>
                <a:ea typeface="+mn-ea"/>
              </a:rPr>
              <a:t> 관리자 페이지 접속</a:t>
            </a:r>
            <a:endParaRPr lang="en-US" altLang="ko-KR" sz="1100" b="1" dirty="0">
              <a:latin typeface="+mn-ea"/>
              <a:ea typeface="+mn-ea"/>
            </a:endParaRP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>
                <a:latin typeface="+mn-ea"/>
                <a:ea typeface="+mn-ea"/>
              </a:rPr>
              <a:t>특정 </a:t>
            </a:r>
            <a:r>
              <a:rPr lang="en-US" altLang="ko-KR" sz="1100" b="1" dirty="0">
                <a:latin typeface="+mn-ea"/>
                <a:ea typeface="+mn-ea"/>
              </a:rPr>
              <a:t>IP</a:t>
            </a:r>
            <a:r>
              <a:rPr lang="ko-KR" altLang="en-US" sz="1100" b="1" dirty="0">
                <a:latin typeface="+mn-ea"/>
                <a:ea typeface="+mn-ea"/>
              </a:rPr>
              <a:t>만 접속</a:t>
            </a:r>
          </a:p>
        </p:txBody>
      </p:sp>
      <p:pic>
        <p:nvPicPr>
          <p:cNvPr id="6152" name="그림 4">
            <a:extLst>
              <a:ext uri="{FF2B5EF4-FFF2-40B4-BE49-F238E27FC236}">
                <a16:creationId xmlns:a16="http://schemas.microsoft.com/office/drawing/2014/main" id="{8DDD0714-17AB-B375-4D97-0F9B47051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287" y="3220599"/>
            <a:ext cx="8540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그림 35">
            <a:extLst>
              <a:ext uri="{FF2B5EF4-FFF2-40B4-BE49-F238E27FC236}">
                <a16:creationId xmlns:a16="http://schemas.microsoft.com/office/drawing/2014/main" id="{13DF1B33-17D2-8E4E-E0EF-7473D6FD3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10" y="4765675"/>
            <a:ext cx="8540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그림 37">
            <a:extLst>
              <a:ext uri="{FF2B5EF4-FFF2-40B4-BE49-F238E27FC236}">
                <a16:creationId xmlns:a16="http://schemas.microsoft.com/office/drawing/2014/main" id="{A5D4253C-9111-636A-E4A1-65EB54919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447" y="4754563"/>
            <a:ext cx="8540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그림 38">
            <a:extLst>
              <a:ext uri="{FF2B5EF4-FFF2-40B4-BE49-F238E27FC236}">
                <a16:creationId xmlns:a16="http://schemas.microsoft.com/office/drawing/2014/main" id="{1E61CE46-6918-1522-AB3F-C9E37FA26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85" y="4760913"/>
            <a:ext cx="8540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그래픽 16" descr="서버">
            <a:extLst>
              <a:ext uri="{FF2B5EF4-FFF2-40B4-BE49-F238E27FC236}">
                <a16:creationId xmlns:a16="http://schemas.microsoft.com/office/drawing/2014/main" id="{17302977-9AF9-530D-A560-0443A9FB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103" y="14366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모서리가 둥근 직사각형 11">
            <a:extLst>
              <a:ext uri="{FF2B5EF4-FFF2-40B4-BE49-F238E27FC236}">
                <a16:creationId xmlns:a16="http://schemas.microsoft.com/office/drawing/2014/main" id="{B4AA058E-1A2E-891C-EFAA-AF2E6EFD0CCF}"/>
              </a:ext>
            </a:extLst>
          </p:cNvPr>
          <p:cNvSpPr/>
          <p:nvPr/>
        </p:nvSpPr>
        <p:spPr bwMode="auto">
          <a:xfrm>
            <a:off x="3736741" y="1328738"/>
            <a:ext cx="2055812" cy="123031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ea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D4C11D2-A269-1F88-CF15-EE2BE8324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422" y="5514975"/>
            <a:ext cx="1155700" cy="260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1" dirty="0">
                <a:latin typeface="+mn-ea"/>
                <a:ea typeface="+mn-ea"/>
              </a:rPr>
              <a:t>Windows</a:t>
            </a:r>
            <a:r>
              <a:rPr lang="ko-KR" altLang="en-US" sz="1100" b="1" dirty="0">
                <a:latin typeface="+mn-ea"/>
                <a:ea typeface="+mn-ea"/>
              </a:rPr>
              <a:t> </a:t>
            </a:r>
            <a:r>
              <a:rPr lang="en-US" altLang="ko-KR" sz="1100" b="1" dirty="0">
                <a:latin typeface="+mn-ea"/>
                <a:ea typeface="+mn-ea"/>
              </a:rPr>
              <a:t>10</a:t>
            </a:r>
            <a:endParaRPr lang="ko-KR" altLang="en-US" sz="1100" b="1" dirty="0">
              <a:latin typeface="+mn-ea"/>
              <a:ea typeface="+mn-ea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FDD82B9-7BFB-7992-FC94-B606EECA5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4572" y="5497513"/>
            <a:ext cx="1155700" cy="260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1" dirty="0">
                <a:latin typeface="+mn-ea"/>
                <a:ea typeface="+mn-ea"/>
              </a:rPr>
              <a:t>Windows</a:t>
            </a:r>
            <a:r>
              <a:rPr lang="ko-KR" altLang="en-US" sz="1100" b="1" dirty="0">
                <a:latin typeface="+mn-ea"/>
                <a:ea typeface="+mn-ea"/>
              </a:rPr>
              <a:t> </a:t>
            </a:r>
            <a:r>
              <a:rPr lang="en-US" altLang="ko-KR" sz="1100" b="1" dirty="0">
                <a:latin typeface="+mn-ea"/>
                <a:ea typeface="+mn-ea"/>
              </a:rPr>
              <a:t>10</a:t>
            </a:r>
            <a:endParaRPr lang="ko-KR" altLang="en-US" sz="1100" b="1" dirty="0">
              <a:latin typeface="+mn-ea"/>
              <a:ea typeface="+mn-ea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A3BD0D5-4B5A-2D23-27D7-1111E349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5722" y="5502275"/>
            <a:ext cx="1155700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1" dirty="0">
                <a:latin typeface="+mn-ea"/>
                <a:ea typeface="+mn-ea"/>
              </a:rPr>
              <a:t>Windows</a:t>
            </a:r>
            <a:r>
              <a:rPr lang="ko-KR" altLang="en-US" sz="1100" b="1" dirty="0">
                <a:latin typeface="+mn-ea"/>
                <a:ea typeface="+mn-ea"/>
              </a:rPr>
              <a:t> </a:t>
            </a:r>
            <a:r>
              <a:rPr lang="en-US" altLang="ko-KR" sz="1100" b="1" dirty="0">
                <a:latin typeface="+mn-ea"/>
                <a:ea typeface="+mn-ea"/>
              </a:rPr>
              <a:t>10</a:t>
            </a:r>
            <a:endParaRPr lang="ko-KR" altLang="en-US" sz="1100" b="1" dirty="0">
              <a:latin typeface="+mn-ea"/>
              <a:ea typeface="+mn-ea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B8651E9-1CF0-E5FB-7E84-147117C07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4975" y="3927036"/>
            <a:ext cx="1157287" cy="2616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1" dirty="0">
                <a:latin typeface="+mn-ea"/>
                <a:ea typeface="+mn-ea"/>
              </a:rPr>
              <a:t>Windows</a:t>
            </a:r>
            <a:r>
              <a:rPr lang="ko-KR" altLang="en-US" sz="1100" b="1" dirty="0">
                <a:latin typeface="+mn-ea"/>
                <a:ea typeface="+mn-ea"/>
              </a:rPr>
              <a:t> </a:t>
            </a:r>
            <a:r>
              <a:rPr lang="en-US" altLang="ko-KR" sz="1100" b="1" dirty="0">
                <a:latin typeface="+mn-ea"/>
                <a:ea typeface="+mn-ea"/>
              </a:rPr>
              <a:t>10</a:t>
            </a:r>
          </a:p>
        </p:txBody>
      </p:sp>
      <p:sp>
        <p:nvSpPr>
          <p:cNvPr id="98" name="모서리가 둥근 직사각형 11">
            <a:extLst>
              <a:ext uri="{FF2B5EF4-FFF2-40B4-BE49-F238E27FC236}">
                <a16:creationId xmlns:a16="http://schemas.microsoft.com/office/drawing/2014/main" id="{D77BC07D-ABCD-4F4F-26AB-14B5100E8350}"/>
              </a:ext>
            </a:extLst>
          </p:cNvPr>
          <p:cNvSpPr/>
          <p:nvPr/>
        </p:nvSpPr>
        <p:spPr>
          <a:xfrm>
            <a:off x="5797091" y="650167"/>
            <a:ext cx="1785938" cy="436563"/>
          </a:xfrm>
          <a:prstGeom prst="roundRect">
            <a:avLst>
              <a:gd name="adj" fmla="val 9553"/>
            </a:avLst>
          </a:prstGeom>
          <a:solidFill>
            <a:srgbClr val="D7AE77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9" name="모서리가 둥근 직사각형 11">
            <a:extLst>
              <a:ext uri="{FF2B5EF4-FFF2-40B4-BE49-F238E27FC236}">
                <a16:creationId xmlns:a16="http://schemas.microsoft.com/office/drawing/2014/main" id="{C7DAD91A-6F56-6679-9E4D-6EFD2FF836EE}"/>
              </a:ext>
            </a:extLst>
          </p:cNvPr>
          <p:cNvSpPr/>
          <p:nvPr/>
        </p:nvSpPr>
        <p:spPr>
          <a:xfrm>
            <a:off x="6160216" y="4011613"/>
            <a:ext cx="1627187" cy="498475"/>
          </a:xfrm>
          <a:prstGeom prst="roundRect">
            <a:avLst>
              <a:gd name="adj" fmla="val 9553"/>
            </a:avLst>
          </a:prstGeom>
          <a:solidFill>
            <a:srgbClr val="D7AE77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클라이언트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0" name="TextBox 61">
            <a:extLst>
              <a:ext uri="{FF2B5EF4-FFF2-40B4-BE49-F238E27FC236}">
                <a16:creationId xmlns:a16="http://schemas.microsoft.com/office/drawing/2014/main" id="{98AC6B19-741E-4EC4-EAF4-EBB09220B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803" y="2581275"/>
            <a:ext cx="1662113" cy="431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>
                <a:latin typeface="+mn-ea"/>
                <a:ea typeface="+mn-ea"/>
              </a:rPr>
              <a:t>기능 업데이트 저장</a:t>
            </a:r>
            <a:br>
              <a:rPr lang="en-US" altLang="ko-KR" sz="1100" b="1" dirty="0">
                <a:latin typeface="+mn-ea"/>
                <a:ea typeface="+mn-ea"/>
              </a:rPr>
            </a:br>
            <a:r>
              <a:rPr lang="ko-KR" altLang="en-US" sz="1100" b="1" dirty="0">
                <a:latin typeface="+mn-ea"/>
                <a:ea typeface="+mn-ea"/>
              </a:rPr>
              <a:t>기능 업데이트 배포</a:t>
            </a:r>
          </a:p>
        </p:txBody>
      </p:sp>
      <p:sp>
        <p:nvSpPr>
          <p:cNvPr id="101" name="TextBox 61">
            <a:extLst>
              <a:ext uri="{FF2B5EF4-FFF2-40B4-BE49-F238E27FC236}">
                <a16:creationId xmlns:a16="http://schemas.microsoft.com/office/drawing/2014/main" id="{B6683559-DC53-ABC5-4D6C-C114A9D46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0253" y="2589213"/>
            <a:ext cx="1649413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>
                <a:latin typeface="+mn-ea"/>
                <a:ea typeface="+mn-ea"/>
              </a:rPr>
              <a:t>클라이언트 제어</a:t>
            </a:r>
            <a:endParaRPr lang="en-US" altLang="ko-KR" sz="1100" b="1" dirty="0">
              <a:latin typeface="+mn-ea"/>
              <a:ea typeface="+mn-ea"/>
            </a:endParaRP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>
                <a:latin typeface="+mn-ea"/>
                <a:ea typeface="+mn-ea"/>
              </a:rPr>
              <a:t>명령 전송 및 </a:t>
            </a:r>
            <a:r>
              <a:rPr lang="ko-KR" altLang="en-US" sz="1100" b="1" dirty="0" err="1">
                <a:latin typeface="+mn-ea"/>
                <a:ea typeface="+mn-ea"/>
              </a:rPr>
              <a:t>대쉬보드</a:t>
            </a:r>
            <a:endParaRPr lang="en-US" altLang="ko-KR" sz="1100" b="1" dirty="0">
              <a:latin typeface="+mn-ea"/>
              <a:ea typeface="+mn-ea"/>
            </a:endParaRPr>
          </a:p>
        </p:txBody>
      </p:sp>
      <p:sp>
        <p:nvSpPr>
          <p:cNvPr id="142" name="모서리가 둥근 직사각형 67">
            <a:extLst>
              <a:ext uri="{FF2B5EF4-FFF2-40B4-BE49-F238E27FC236}">
                <a16:creationId xmlns:a16="http://schemas.microsoft.com/office/drawing/2014/main" id="{A6A1C577-6CA8-8176-23BE-E09F512C269F}"/>
              </a:ext>
            </a:extLst>
          </p:cNvPr>
          <p:cNvSpPr/>
          <p:nvPr/>
        </p:nvSpPr>
        <p:spPr bwMode="auto">
          <a:xfrm>
            <a:off x="10742612" y="2818495"/>
            <a:ext cx="920750" cy="322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latin typeface="+mn-ea"/>
              </a:rPr>
              <a:t>관리자 </a:t>
            </a:r>
            <a:r>
              <a:rPr lang="en-US" altLang="ko-KR" sz="1000" b="1" dirty="0">
                <a:latin typeface="+mn-ea"/>
              </a:rPr>
              <a:t>PC</a:t>
            </a:r>
            <a:endParaRPr lang="ko-KR" altLang="en-US" sz="1000" b="1" dirty="0">
              <a:latin typeface="+mn-ea"/>
            </a:endParaRPr>
          </a:p>
        </p:txBody>
      </p:sp>
      <p:pic>
        <p:nvPicPr>
          <p:cNvPr id="6167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891C7D5A-869A-2002-86E5-CFFEAC785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28" y="1163638"/>
            <a:ext cx="21145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래픽 4" descr="광 디스크 윤곽선">
            <a:extLst>
              <a:ext uri="{FF2B5EF4-FFF2-40B4-BE49-F238E27FC236}">
                <a16:creationId xmlns:a16="http://schemas.microsoft.com/office/drawing/2014/main" id="{D9066483-5715-7FBA-3753-09C9CB0820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666" y="2435225"/>
            <a:ext cx="914400" cy="914400"/>
          </a:xfrm>
          <a:prstGeom prst="rect">
            <a:avLst/>
          </a:prstGeom>
        </p:spPr>
      </p:pic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A6FA0F5D-9E9E-C5E8-6260-A082DDA7335A}"/>
              </a:ext>
            </a:extLst>
          </p:cNvPr>
          <p:cNvCxnSpPr>
            <a:cxnSpLocks/>
          </p:cNvCxnSpPr>
          <p:nvPr/>
        </p:nvCxnSpPr>
        <p:spPr>
          <a:xfrm flipH="1">
            <a:off x="1072441" y="6029451"/>
            <a:ext cx="4763" cy="539750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69C1C220-D657-7DC3-AFFD-9590C3B44653}"/>
              </a:ext>
            </a:extLst>
          </p:cNvPr>
          <p:cNvCxnSpPr>
            <a:cxnSpLocks/>
            <a:stCxn id="6167" idx="3"/>
          </p:cNvCxnSpPr>
          <p:nvPr/>
        </p:nvCxnSpPr>
        <p:spPr>
          <a:xfrm>
            <a:off x="2296878" y="1431925"/>
            <a:ext cx="1406525" cy="5461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C5EE6D2C-09DF-A8E1-3256-37E6CC6A6F47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273066" y="2014538"/>
            <a:ext cx="1430337" cy="87788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47">
            <a:extLst>
              <a:ext uri="{FF2B5EF4-FFF2-40B4-BE49-F238E27FC236}">
                <a16:creationId xmlns:a16="http://schemas.microsoft.com/office/drawing/2014/main" id="{FC34D651-D3E3-879F-D0B2-5F44AC1DD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91" y="1770063"/>
            <a:ext cx="1985962" cy="669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50" b="1" dirty="0">
                <a:solidFill>
                  <a:srgbClr val="FF0000"/>
                </a:solidFill>
                <a:latin typeface="+mn-ea"/>
                <a:ea typeface="+mn-ea"/>
              </a:rPr>
              <a:t>온라인</a:t>
            </a:r>
            <a:r>
              <a:rPr lang="ko-KR" altLang="en-US" b="1" dirty="0">
                <a:latin typeface="+mn-ea"/>
                <a:ea typeface="+mn-ea"/>
              </a:rPr>
              <a:t>일 경우 </a:t>
            </a:r>
            <a:r>
              <a:rPr lang="en-US" altLang="ko-KR" b="1" dirty="0">
                <a:latin typeface="+mn-ea"/>
                <a:ea typeface="+mn-ea"/>
              </a:rPr>
              <a:t>Microsoft Update</a:t>
            </a:r>
            <a:r>
              <a:rPr lang="ko-KR" altLang="en-US" b="1" dirty="0">
                <a:latin typeface="+mn-ea"/>
                <a:ea typeface="+mn-ea"/>
              </a:rPr>
              <a:t>를 통해 기능 업데이트 파일을 바로 </a:t>
            </a:r>
            <a:r>
              <a:rPr lang="en-US" altLang="ko-KR" b="1" dirty="0">
                <a:latin typeface="+mn-ea"/>
                <a:ea typeface="+mn-ea"/>
              </a:rPr>
              <a:t>Windows Server Update Service </a:t>
            </a:r>
            <a:r>
              <a:rPr lang="ko-KR" altLang="en-US" b="1" dirty="0">
                <a:latin typeface="+mn-ea"/>
                <a:ea typeface="+mn-ea"/>
              </a:rPr>
              <a:t>안에 저장합니다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55" name="TextBox 47">
            <a:extLst>
              <a:ext uri="{FF2B5EF4-FFF2-40B4-BE49-F238E27FC236}">
                <a16:creationId xmlns:a16="http://schemas.microsoft.com/office/drawing/2014/main" id="{F22246FE-A389-E9A8-AD10-01240272B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978" y="3262313"/>
            <a:ext cx="2486025" cy="1085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50" b="1" dirty="0">
                <a:solidFill>
                  <a:srgbClr val="FF0000"/>
                </a:solidFill>
                <a:latin typeface="+mn-ea"/>
                <a:ea typeface="+mn-ea"/>
              </a:rPr>
              <a:t>오프라인</a:t>
            </a:r>
            <a:r>
              <a:rPr lang="ko-KR" altLang="en-US" b="1" dirty="0">
                <a:latin typeface="+mn-ea"/>
                <a:ea typeface="+mn-ea"/>
              </a:rPr>
              <a:t>일 경우 자체 보안 서버의 연동된 시스템으로 업그레이드 파일을 받아</a:t>
            </a:r>
            <a:endParaRPr lang="en-US" altLang="ko-KR" b="1" dirty="0">
              <a:latin typeface="+mn-ea"/>
              <a:ea typeface="+mn-ea"/>
            </a:endParaRP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>
                <a:latin typeface="+mn-ea"/>
                <a:ea typeface="+mn-ea"/>
              </a:rPr>
              <a:t>시디나 기타 저장 장치를 통해 기능 업데이트 파일을</a:t>
            </a:r>
            <a:r>
              <a:rPr lang="en-US" altLang="ko-KR" b="1" dirty="0">
                <a:latin typeface="+mn-ea"/>
                <a:ea typeface="+mn-ea"/>
              </a:rPr>
              <a:t> Windows Server Update Service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>
                <a:latin typeface="+mn-ea"/>
                <a:ea typeface="+mn-ea"/>
              </a:rPr>
              <a:t> 서버안에 저장합니다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latin typeface="+mn-ea"/>
                <a:ea typeface="+mn-ea"/>
              </a:rPr>
              <a:t>(</a:t>
            </a:r>
            <a:r>
              <a:rPr lang="ko-KR" altLang="en-US" b="1" dirty="0">
                <a:latin typeface="+mn-ea"/>
                <a:ea typeface="+mn-ea"/>
              </a:rPr>
              <a:t>보안을 위해 제공되는 파일은 </a:t>
            </a:r>
            <a:endParaRPr lang="en-US" altLang="ko-KR" b="1" dirty="0">
              <a:latin typeface="+mn-ea"/>
              <a:ea typeface="+mn-ea"/>
            </a:endParaRP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>
                <a:latin typeface="+mn-ea"/>
                <a:ea typeface="+mn-ea"/>
              </a:rPr>
              <a:t>바이러스 및 무결성 검사를 거칩니다</a:t>
            </a:r>
            <a:r>
              <a:rPr lang="en-US" altLang="ko-KR" b="1" dirty="0">
                <a:latin typeface="+mn-ea"/>
                <a:ea typeface="+mn-ea"/>
              </a:rPr>
              <a:t>.)</a:t>
            </a:r>
            <a:endParaRPr lang="ko-KR" altLang="en-US" b="1" dirty="0">
              <a:latin typeface="+mn-ea"/>
              <a:ea typeface="+mn-ea"/>
            </a:endParaRPr>
          </a:p>
        </p:txBody>
      </p:sp>
      <p:cxnSp>
        <p:nvCxnSpPr>
          <p:cNvPr id="12" name="연결선: 꺾임 11">
            <a:extLst>
              <a:ext uri="{FF2B5EF4-FFF2-40B4-BE49-F238E27FC236}">
                <a16:creationId xmlns:a16="http://schemas.microsoft.com/office/drawing/2014/main" id="{3EE55B40-80BC-7DEF-041A-47EC9C545D2D}"/>
              </a:ext>
            </a:extLst>
          </p:cNvPr>
          <p:cNvCxnSpPr>
            <a:endCxn id="5" idx="1"/>
          </p:cNvCxnSpPr>
          <p:nvPr/>
        </p:nvCxnSpPr>
        <p:spPr>
          <a:xfrm rot="16200000" flipH="1">
            <a:off x="261704" y="1795462"/>
            <a:ext cx="1122362" cy="10715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6" name="직사각형 13">
            <a:extLst>
              <a:ext uri="{FF2B5EF4-FFF2-40B4-BE49-F238E27FC236}">
                <a16:creationId xmlns:a16="http://schemas.microsoft.com/office/drawing/2014/main" id="{CF89141A-9890-5EA7-DD98-2F4FAC26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603" y="5963012"/>
            <a:ext cx="101267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ko-KR" altLang="en-US" sz="1200" b="1" dirty="0" err="1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파워윈업은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 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PMS 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기능을 가진 솔루션이 아닙니다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Microsoft Update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를 내부에 구현한 서비스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(Windows Server Update Service)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에 대한 보조를 해주는 솔루션입니다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Windows Patch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의 보관은 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Windows Server Update Service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가 클라이언트의 다운로드는 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Windows Update Agent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가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 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담당합니다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ko-KR" altLang="en-US" sz="1200" b="1" dirty="0" err="1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파워윈업은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 정책배포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, Windows 10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의 </a:t>
            </a:r>
            <a:r>
              <a:rPr lang="ko-KR" altLang="en-US" sz="1200" b="1" dirty="0" err="1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내부명령어를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 통해 업데이트 실행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, 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결과값을 받아서 사용자의 편의성을 높이는 솔루션입니다</a:t>
            </a:r>
            <a:r>
              <a:rPr lang="en-US" altLang="ko-KR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.</a:t>
            </a:r>
            <a:r>
              <a:rPr lang="ko-KR" altLang="en-US" sz="1200" b="1" dirty="0">
                <a:latin typeface="KoPubWorld돋움체 Bold" panose="00000800000000000000"/>
                <a:ea typeface="KoPubWorld돋움체 Bold" panose="00000800000000000000"/>
                <a:cs typeface="KoPubWorld돋움체 Bold" panose="00000800000000000000"/>
              </a:rPr>
              <a:t> </a:t>
            </a:r>
            <a:endParaRPr lang="en-US" altLang="ko-KR" sz="1200" b="1" dirty="0">
              <a:latin typeface="KoPubWorld돋움체 Bold" panose="00000800000000000000"/>
              <a:ea typeface="KoPubWorld돋움체 Bold" panose="00000800000000000000"/>
              <a:cs typeface="KoPubWorld돋움체 Bold" panose="00000800000000000000"/>
            </a:endParaRPr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55076EDB-4605-2C95-DDBB-F6ECC7F118B3}"/>
              </a:ext>
            </a:extLst>
          </p:cNvPr>
          <p:cNvCxnSpPr>
            <a:cxnSpLocks/>
            <a:endCxn id="142" idx="0"/>
          </p:cNvCxnSpPr>
          <p:nvPr/>
        </p:nvCxnSpPr>
        <p:spPr>
          <a:xfrm>
            <a:off x="9783528" y="2011196"/>
            <a:ext cx="1419459" cy="80729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38">
            <a:extLst>
              <a:ext uri="{FF2B5EF4-FFF2-40B4-BE49-F238E27FC236}">
                <a16:creationId xmlns:a16="http://schemas.microsoft.com/office/drawing/2014/main" id="{12DCD0D9-11AF-C5EA-8ADF-9D31672A0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568" y="4760912"/>
            <a:ext cx="8540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2998A5-D1BA-25CB-4F6A-4B307D3A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5232" y="5474422"/>
            <a:ext cx="1155700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1" dirty="0">
                <a:latin typeface="+mn-ea"/>
                <a:ea typeface="+mn-ea"/>
              </a:rPr>
              <a:t>Windows</a:t>
            </a:r>
            <a:r>
              <a:rPr lang="ko-KR" altLang="en-US" sz="1100" b="1" dirty="0">
                <a:latin typeface="+mn-ea"/>
                <a:ea typeface="+mn-ea"/>
              </a:rPr>
              <a:t> </a:t>
            </a:r>
            <a:r>
              <a:rPr lang="en-US" altLang="ko-KR" sz="1100" b="1" dirty="0">
                <a:latin typeface="+mn-ea"/>
                <a:ea typeface="+mn-ea"/>
              </a:rPr>
              <a:t>10</a:t>
            </a:r>
            <a:endParaRPr lang="ko-KR" altLang="en-US" sz="1100" b="1" dirty="0">
              <a:latin typeface="+mn-ea"/>
              <a:ea typeface="+mn-ea"/>
            </a:endParaRPr>
          </a:p>
        </p:txBody>
      </p:sp>
      <p:cxnSp>
        <p:nvCxnSpPr>
          <p:cNvPr id="15" name="직선 연결선 21">
            <a:extLst>
              <a:ext uri="{FF2B5EF4-FFF2-40B4-BE49-F238E27FC236}">
                <a16:creationId xmlns:a16="http://schemas.microsoft.com/office/drawing/2014/main" id="{3F9901EA-9C47-5C30-7413-CC8C07E06C7A}"/>
              </a:ext>
            </a:extLst>
          </p:cNvPr>
          <p:cNvCxnSpPr>
            <a:cxnSpLocks/>
            <a:endCxn id="11" idx="0"/>
          </p:cNvCxnSpPr>
          <p:nvPr/>
        </p:nvCxnSpPr>
        <p:spPr bwMode="auto">
          <a:xfrm flipH="1">
            <a:off x="9019606" y="4640260"/>
            <a:ext cx="252" cy="12065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D1916AFE-33C2-4FCB-E494-6CB440B5C125}"/>
              </a:ext>
            </a:extLst>
          </p:cNvPr>
          <p:cNvCxnSpPr>
            <a:cxnSpLocks/>
          </p:cNvCxnSpPr>
          <p:nvPr/>
        </p:nvCxnSpPr>
        <p:spPr bwMode="auto">
          <a:xfrm>
            <a:off x="8364303" y="3074420"/>
            <a:ext cx="0" cy="131024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A6116C97-D7A1-8BED-CA6F-A2AF90ECD854}"/>
              </a:ext>
            </a:extLst>
          </p:cNvPr>
          <p:cNvCxnSpPr>
            <a:cxnSpLocks/>
          </p:cNvCxnSpPr>
          <p:nvPr/>
        </p:nvCxnSpPr>
        <p:spPr bwMode="auto">
          <a:xfrm>
            <a:off x="8596825" y="3062010"/>
            <a:ext cx="0" cy="1310240"/>
          </a:xfrm>
          <a:prstGeom prst="straightConnector1">
            <a:avLst/>
          </a:prstGeom>
          <a:ln w="190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9">
            <a:extLst>
              <a:ext uri="{FF2B5EF4-FFF2-40B4-BE49-F238E27FC236}">
                <a16:creationId xmlns:a16="http://schemas.microsoft.com/office/drawing/2014/main" id="{7A7603BA-4BBC-40D4-C530-708E0E210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3323" y="3154363"/>
            <a:ext cx="140947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>
                <a:latin typeface="+mn-ea"/>
                <a:ea typeface="+mn-ea"/>
              </a:rPr>
              <a:t>업데이트 정책 배포</a:t>
            </a:r>
            <a:endParaRPr lang="en-US" altLang="ko-KR" sz="1100" b="1" dirty="0">
              <a:latin typeface="+mn-ea"/>
              <a:ea typeface="+mn-ea"/>
            </a:endParaRP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dirty="0">
                <a:latin typeface="+mn-ea"/>
                <a:ea typeface="+mn-ea"/>
              </a:rPr>
              <a:t>업데이트 실행</a:t>
            </a:r>
            <a:br>
              <a:rPr lang="en-US" altLang="ko-KR" sz="1100" b="1" dirty="0">
                <a:latin typeface="+mn-ea"/>
                <a:ea typeface="+mn-ea"/>
              </a:rPr>
            </a:br>
            <a:r>
              <a:rPr lang="en-US" altLang="ko-KR" sz="1100" b="1" dirty="0">
                <a:latin typeface="+mn-ea"/>
                <a:ea typeface="+mn-ea"/>
              </a:rPr>
              <a:t>(</a:t>
            </a:r>
            <a:r>
              <a:rPr lang="en-US" altLang="ko-KR" b="1" dirty="0" err="1">
                <a:latin typeface="+mn-ea"/>
                <a:ea typeface="+mn-ea"/>
              </a:rPr>
              <a:t>Usoclient</a:t>
            </a:r>
            <a:r>
              <a:rPr lang="ko-KR" altLang="en-US" b="1" dirty="0">
                <a:latin typeface="+mn-ea"/>
                <a:ea typeface="+mn-ea"/>
              </a:rPr>
              <a:t>를 통해</a:t>
            </a:r>
            <a:endParaRPr lang="en-US" altLang="ko-KR" b="1" dirty="0">
              <a:latin typeface="+mn-ea"/>
              <a:ea typeface="+mn-ea"/>
            </a:endParaRP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latin typeface="+mn-ea"/>
                <a:ea typeface="+mn-ea"/>
              </a:rPr>
              <a:t>Windows </a:t>
            </a:r>
            <a:r>
              <a:rPr lang="ko-KR" altLang="en-US" b="1" dirty="0">
                <a:latin typeface="+mn-ea"/>
                <a:ea typeface="+mn-ea"/>
              </a:rPr>
              <a:t>기본 명령어</a:t>
            </a:r>
            <a:r>
              <a:rPr lang="en-US" altLang="ko-KR" sz="1100" b="1" dirty="0">
                <a:latin typeface="+mn-ea"/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280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ый треугольник 11">
            <a:extLst>
              <a:ext uri="{FF2B5EF4-FFF2-40B4-BE49-F238E27FC236}">
                <a16:creationId xmlns:a16="http://schemas.microsoft.com/office/drawing/2014/main" id="{3AFF8C24-6F5D-3A5B-409D-0475ABD17082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34" name="Параллелограмм 17">
            <a:extLst>
              <a:ext uri="{FF2B5EF4-FFF2-40B4-BE49-F238E27FC236}">
                <a16:creationId xmlns:a16="http://schemas.microsoft.com/office/drawing/2014/main" id="{C63C20B5-9D6C-2641-202C-916E60EC33EC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화살표: 왼쪽/오른쪽/위쪽 55">
            <a:extLst>
              <a:ext uri="{FF2B5EF4-FFF2-40B4-BE49-F238E27FC236}">
                <a16:creationId xmlns:a16="http://schemas.microsoft.com/office/drawing/2014/main" id="{A503978D-2C88-5ADC-4F48-11A9198C57B4}"/>
              </a:ext>
            </a:extLst>
          </p:cNvPr>
          <p:cNvSpPr/>
          <p:nvPr/>
        </p:nvSpPr>
        <p:spPr>
          <a:xfrm rot="16200000">
            <a:off x="5266558" y="856604"/>
            <a:ext cx="821834" cy="4322956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래픽 16" descr="서버">
            <a:extLst>
              <a:ext uri="{FF2B5EF4-FFF2-40B4-BE49-F238E27FC236}">
                <a16:creationId xmlns:a16="http://schemas.microsoft.com/office/drawing/2014/main" id="{16C9EAE9-5867-C68A-A1E9-5CE7DB1127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396" y="2520244"/>
            <a:ext cx="914400" cy="914400"/>
          </a:xfrm>
          <a:prstGeom prst="rect">
            <a:avLst/>
          </a:prstGeom>
        </p:spPr>
      </p:pic>
      <p:pic>
        <p:nvPicPr>
          <p:cNvPr id="4" name="그래픽 3" descr="컴퓨터 단색으로 채워진">
            <a:extLst>
              <a:ext uri="{FF2B5EF4-FFF2-40B4-BE49-F238E27FC236}">
                <a16:creationId xmlns:a16="http://schemas.microsoft.com/office/drawing/2014/main" id="{9F408907-180C-D00F-1A49-95184D14F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7974" y="991290"/>
            <a:ext cx="541982" cy="541982"/>
          </a:xfrm>
          <a:prstGeom prst="rect">
            <a:avLst/>
          </a:prstGeom>
        </p:spPr>
      </p:pic>
      <p:pic>
        <p:nvPicPr>
          <p:cNvPr id="8" name="그래픽 7" descr="컴퓨터 단색으로 채워진">
            <a:extLst>
              <a:ext uri="{FF2B5EF4-FFF2-40B4-BE49-F238E27FC236}">
                <a16:creationId xmlns:a16="http://schemas.microsoft.com/office/drawing/2014/main" id="{8B17CB7E-5DED-CD89-DA66-650568745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7974" y="1533272"/>
            <a:ext cx="541982" cy="541982"/>
          </a:xfrm>
          <a:prstGeom prst="rect">
            <a:avLst/>
          </a:prstGeom>
        </p:spPr>
      </p:pic>
      <p:pic>
        <p:nvPicPr>
          <p:cNvPr id="9" name="그래픽 8" descr="컴퓨터 단색으로 채워진">
            <a:extLst>
              <a:ext uri="{FF2B5EF4-FFF2-40B4-BE49-F238E27FC236}">
                <a16:creationId xmlns:a16="http://schemas.microsoft.com/office/drawing/2014/main" id="{36516DC9-D58E-BF41-CF3E-FA30D1D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7974" y="2075254"/>
            <a:ext cx="541982" cy="541982"/>
          </a:xfrm>
          <a:prstGeom prst="rect">
            <a:avLst/>
          </a:prstGeom>
        </p:spPr>
      </p:pic>
      <p:pic>
        <p:nvPicPr>
          <p:cNvPr id="10" name="그래픽 9" descr="컴퓨터 단색으로 채워진">
            <a:extLst>
              <a:ext uri="{FF2B5EF4-FFF2-40B4-BE49-F238E27FC236}">
                <a16:creationId xmlns:a16="http://schemas.microsoft.com/office/drawing/2014/main" id="{7C23134D-DB19-E412-FC7B-8B8D6EF22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8374" y="991290"/>
            <a:ext cx="541982" cy="541982"/>
          </a:xfrm>
          <a:prstGeom prst="rect">
            <a:avLst/>
          </a:prstGeom>
        </p:spPr>
      </p:pic>
      <p:pic>
        <p:nvPicPr>
          <p:cNvPr id="13" name="그래픽 12" descr="컴퓨터 단색으로 채워진">
            <a:extLst>
              <a:ext uri="{FF2B5EF4-FFF2-40B4-BE49-F238E27FC236}">
                <a16:creationId xmlns:a16="http://schemas.microsoft.com/office/drawing/2014/main" id="{90218C9B-794D-BB06-65A4-AC3D588CC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8374" y="1533272"/>
            <a:ext cx="541982" cy="541982"/>
          </a:xfrm>
          <a:prstGeom prst="rect">
            <a:avLst/>
          </a:prstGeom>
        </p:spPr>
      </p:pic>
      <p:pic>
        <p:nvPicPr>
          <p:cNvPr id="14" name="그래픽 13" descr="컴퓨터 단색으로 채워진">
            <a:extLst>
              <a:ext uri="{FF2B5EF4-FFF2-40B4-BE49-F238E27FC236}">
                <a16:creationId xmlns:a16="http://schemas.microsoft.com/office/drawing/2014/main" id="{B59CC8A3-BF61-CC54-2735-10C00E4C1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8374" y="2075254"/>
            <a:ext cx="541982" cy="541982"/>
          </a:xfrm>
          <a:prstGeom prst="rect">
            <a:avLst/>
          </a:prstGeom>
        </p:spPr>
      </p:pic>
      <p:pic>
        <p:nvPicPr>
          <p:cNvPr id="15" name="그래픽 14" descr="컴퓨터 단색으로 채워진">
            <a:extLst>
              <a:ext uri="{FF2B5EF4-FFF2-40B4-BE49-F238E27FC236}">
                <a16:creationId xmlns:a16="http://schemas.microsoft.com/office/drawing/2014/main" id="{0178399C-E9AB-A2DE-EAE8-6DFBC9D8F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7974" y="3314211"/>
            <a:ext cx="541982" cy="541982"/>
          </a:xfrm>
          <a:prstGeom prst="rect">
            <a:avLst/>
          </a:prstGeom>
        </p:spPr>
      </p:pic>
      <p:pic>
        <p:nvPicPr>
          <p:cNvPr id="16" name="그래픽 15" descr="컴퓨터 단색으로 채워진">
            <a:extLst>
              <a:ext uri="{FF2B5EF4-FFF2-40B4-BE49-F238E27FC236}">
                <a16:creationId xmlns:a16="http://schemas.microsoft.com/office/drawing/2014/main" id="{97C82759-AB47-E3CA-A362-426520B12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7974" y="3856193"/>
            <a:ext cx="541982" cy="541982"/>
          </a:xfrm>
          <a:prstGeom prst="rect">
            <a:avLst/>
          </a:prstGeom>
        </p:spPr>
      </p:pic>
      <p:pic>
        <p:nvPicPr>
          <p:cNvPr id="17" name="그래픽 16" descr="컴퓨터 단색으로 채워진">
            <a:extLst>
              <a:ext uri="{FF2B5EF4-FFF2-40B4-BE49-F238E27FC236}">
                <a16:creationId xmlns:a16="http://schemas.microsoft.com/office/drawing/2014/main" id="{D2649622-CAEF-A0C9-73C9-4EB6B4E26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7974" y="4398175"/>
            <a:ext cx="541982" cy="541982"/>
          </a:xfrm>
          <a:prstGeom prst="rect">
            <a:avLst/>
          </a:prstGeom>
        </p:spPr>
      </p:pic>
      <p:pic>
        <p:nvPicPr>
          <p:cNvPr id="18" name="그래픽 17" descr="컴퓨터 단색으로 채워진">
            <a:extLst>
              <a:ext uri="{FF2B5EF4-FFF2-40B4-BE49-F238E27FC236}">
                <a16:creationId xmlns:a16="http://schemas.microsoft.com/office/drawing/2014/main" id="{B98D081A-EE49-E732-1C7F-35C2D3C16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8374" y="3314211"/>
            <a:ext cx="541982" cy="541982"/>
          </a:xfrm>
          <a:prstGeom prst="rect">
            <a:avLst/>
          </a:prstGeom>
        </p:spPr>
      </p:pic>
      <p:pic>
        <p:nvPicPr>
          <p:cNvPr id="19" name="그래픽 18" descr="컴퓨터 단색으로 채워진">
            <a:extLst>
              <a:ext uri="{FF2B5EF4-FFF2-40B4-BE49-F238E27FC236}">
                <a16:creationId xmlns:a16="http://schemas.microsoft.com/office/drawing/2014/main" id="{079BA812-C89B-ED7A-F4F0-D732DE124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8374" y="3856193"/>
            <a:ext cx="541982" cy="541982"/>
          </a:xfrm>
          <a:prstGeom prst="rect">
            <a:avLst/>
          </a:prstGeom>
        </p:spPr>
      </p:pic>
      <p:pic>
        <p:nvPicPr>
          <p:cNvPr id="21" name="그래픽 20" descr="컴퓨터 단색으로 채워진">
            <a:extLst>
              <a:ext uri="{FF2B5EF4-FFF2-40B4-BE49-F238E27FC236}">
                <a16:creationId xmlns:a16="http://schemas.microsoft.com/office/drawing/2014/main" id="{BF40346D-C678-249B-CECE-AEC59E3D1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8374" y="4398175"/>
            <a:ext cx="541982" cy="541982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E2C31D3F-BB2F-6EBB-5918-3E778AEE9EC0}"/>
              </a:ext>
            </a:extLst>
          </p:cNvPr>
          <p:cNvSpPr/>
          <p:nvPr/>
        </p:nvSpPr>
        <p:spPr>
          <a:xfrm>
            <a:off x="6908801" y="991290"/>
            <a:ext cx="2224256" cy="162594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1ABC6B1-CC22-1F7C-6525-7CD329D848EC}"/>
              </a:ext>
            </a:extLst>
          </p:cNvPr>
          <p:cNvSpPr/>
          <p:nvPr/>
        </p:nvSpPr>
        <p:spPr>
          <a:xfrm>
            <a:off x="6908801" y="3314211"/>
            <a:ext cx="2224256" cy="162594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14ACBF9-D618-D319-B1AC-7A3F4EA5387F}"/>
              </a:ext>
            </a:extLst>
          </p:cNvPr>
          <p:cNvSpPr/>
          <p:nvPr/>
        </p:nvSpPr>
        <p:spPr>
          <a:xfrm>
            <a:off x="2133600" y="722489"/>
            <a:ext cx="7337778" cy="445911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F03DD5-7B45-2150-C64B-17099353B3AF}"/>
              </a:ext>
            </a:extLst>
          </p:cNvPr>
          <p:cNvSpPr txBox="1"/>
          <p:nvPr/>
        </p:nvSpPr>
        <p:spPr>
          <a:xfrm>
            <a:off x="7798181" y="2550223"/>
            <a:ext cx="492443" cy="276999"/>
          </a:xfrm>
          <a:prstGeom prst="rect">
            <a:avLst/>
          </a:prstGeom>
          <a:solidFill>
            <a:srgbClr val="DCAC37"/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본부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15882D-F31E-10B9-2740-3B1A3CA8BDFB}"/>
              </a:ext>
            </a:extLst>
          </p:cNvPr>
          <p:cNvSpPr txBox="1"/>
          <p:nvPr/>
        </p:nvSpPr>
        <p:spPr>
          <a:xfrm>
            <a:off x="7798181" y="4871095"/>
            <a:ext cx="492444" cy="276999"/>
          </a:xfrm>
          <a:prstGeom prst="rect">
            <a:avLst/>
          </a:prstGeom>
          <a:solidFill>
            <a:srgbClr val="DCAC37"/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지역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D471EF-B272-62EB-E777-3372373D504B}"/>
              </a:ext>
            </a:extLst>
          </p:cNvPr>
          <p:cNvSpPr/>
          <p:nvPr/>
        </p:nvSpPr>
        <p:spPr>
          <a:xfrm>
            <a:off x="3432875" y="5254692"/>
            <a:ext cx="5948191" cy="1481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기관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A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는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PMS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와 유지보수 인력을 통해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PC 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업데이트 및 재설치를 지원해옴</a:t>
            </a: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기존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PMS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가 기능 업데이트 설치 지원이 안됨</a:t>
            </a: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인력을 통해 재설치 하며 기능 업데이트를 배포하는 것에 한계</a:t>
            </a: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400" b="1" dirty="0" err="1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파워윈업</a:t>
            </a:r>
            <a:r>
              <a:rPr lang="ko-KR" altLang="en-US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도입으로 전체 기능 업데이트를 설치 완료</a:t>
            </a:r>
            <a:endParaRPr lang="en-US" altLang="ko-KR" sz="1400" b="1" dirty="0">
              <a:solidFill>
                <a:srgbClr val="FF0000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B362513A-8C9A-4E1E-6A6D-16E251A68131}"/>
              </a:ext>
            </a:extLst>
          </p:cNvPr>
          <p:cNvCxnSpPr>
            <a:cxnSpLocks/>
          </p:cNvCxnSpPr>
          <p:nvPr/>
        </p:nvCxnSpPr>
        <p:spPr>
          <a:xfrm>
            <a:off x="3131408" y="5447747"/>
            <a:ext cx="1413" cy="1284520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연결선: 꺾임 40">
            <a:extLst>
              <a:ext uri="{FF2B5EF4-FFF2-40B4-BE49-F238E27FC236}">
                <a16:creationId xmlns:a16="http://schemas.microsoft.com/office/drawing/2014/main" id="{AEA1DFFD-D54D-0BDA-BAF0-1469A2D48228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6122969" y="1804263"/>
            <a:ext cx="785832" cy="2322921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47">
            <a:extLst>
              <a:ext uri="{FF2B5EF4-FFF2-40B4-BE49-F238E27FC236}">
                <a16:creationId xmlns:a16="http://schemas.microsoft.com/office/drawing/2014/main" id="{C578A245-56B9-D24E-C124-E1BE00FDD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69" y="4584384"/>
            <a:ext cx="914401" cy="23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b="1" dirty="0">
                <a:latin typeface="+mn-ea"/>
                <a:ea typeface="+mn-ea"/>
              </a:rPr>
              <a:t>PMS</a:t>
            </a:r>
            <a:endParaRPr lang="ko-KR" altLang="en-US" b="1" dirty="0">
              <a:latin typeface="+mn-ea"/>
              <a:ea typeface="+mn-ea"/>
            </a:endParaRPr>
          </a:p>
        </p:txBody>
      </p:sp>
      <p:pic>
        <p:nvPicPr>
          <p:cNvPr id="7" name="그래픽 6" descr="프로세서 단색으로 채워진">
            <a:extLst>
              <a:ext uri="{FF2B5EF4-FFF2-40B4-BE49-F238E27FC236}">
                <a16:creationId xmlns:a16="http://schemas.microsoft.com/office/drawing/2014/main" id="{E4293AFA-49A6-1562-ACD0-47584A8F4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8569" y="3669984"/>
            <a:ext cx="914400" cy="914400"/>
          </a:xfrm>
          <a:prstGeom prst="rect">
            <a:avLst/>
          </a:prstGeom>
        </p:spPr>
      </p:pic>
      <p:sp>
        <p:nvSpPr>
          <p:cNvPr id="59" name="TextBox 47">
            <a:extLst>
              <a:ext uri="{FF2B5EF4-FFF2-40B4-BE49-F238E27FC236}">
                <a16:creationId xmlns:a16="http://schemas.microsoft.com/office/drawing/2014/main" id="{9BF94A17-7F70-845B-AAF1-12807779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5395" y="3429000"/>
            <a:ext cx="91440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1050" b="1" dirty="0" err="1">
                <a:latin typeface="+mn-ea"/>
                <a:ea typeface="+mn-ea"/>
              </a:rPr>
              <a:t>파워윈업</a:t>
            </a:r>
            <a:endParaRPr lang="ko-KR" altLang="en-US" sz="1050" b="1" dirty="0">
              <a:latin typeface="+mn-ea"/>
              <a:ea typeface="+mn-ea"/>
            </a:endParaRPr>
          </a:p>
        </p:txBody>
      </p:sp>
      <p:pic>
        <p:nvPicPr>
          <p:cNvPr id="63" name="그래픽 62" descr="콜 센터 윤곽선">
            <a:extLst>
              <a:ext uri="{FF2B5EF4-FFF2-40B4-BE49-F238E27FC236}">
                <a16:creationId xmlns:a16="http://schemas.microsoft.com/office/drawing/2014/main" id="{96EFC6A1-ACED-74C4-DA35-43FE899CB3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72695" y="1379126"/>
            <a:ext cx="850274" cy="850274"/>
          </a:xfrm>
          <a:prstGeom prst="rect">
            <a:avLst/>
          </a:prstGeom>
        </p:spPr>
      </p:pic>
      <p:cxnSp>
        <p:nvCxnSpPr>
          <p:cNvPr id="65" name="연결선: 꺾임 64">
            <a:extLst>
              <a:ext uri="{FF2B5EF4-FFF2-40B4-BE49-F238E27FC236}">
                <a16:creationId xmlns:a16="http://schemas.microsoft.com/office/drawing/2014/main" id="{B61B453B-5B62-0834-21E4-A29FF130E267}"/>
              </a:ext>
            </a:extLst>
          </p:cNvPr>
          <p:cNvCxnSpPr>
            <a:stCxn id="63" idx="3"/>
            <a:endCxn id="22" idx="1"/>
          </p:cNvCxnSpPr>
          <p:nvPr/>
        </p:nvCxnSpPr>
        <p:spPr>
          <a:xfrm>
            <a:off x="6122969" y="1804263"/>
            <a:ext cx="785832" cy="232292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47">
            <a:extLst>
              <a:ext uri="{FF2B5EF4-FFF2-40B4-BE49-F238E27FC236}">
                <a16:creationId xmlns:a16="http://schemas.microsoft.com/office/drawing/2014/main" id="{B5CE0BD8-A38F-25EF-7E5F-282BF475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97" y="2230782"/>
            <a:ext cx="1019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1000" b="1" dirty="0">
                <a:latin typeface="+mn-ea"/>
                <a:ea typeface="+mn-ea"/>
              </a:rPr>
              <a:t>유지보수 인력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D22DF7-071D-F677-408A-D52FB9C9B922}"/>
              </a:ext>
            </a:extLst>
          </p:cNvPr>
          <p:cNvSpPr txBox="1"/>
          <p:nvPr/>
        </p:nvSpPr>
        <p:spPr>
          <a:xfrm>
            <a:off x="281940" y="101138"/>
            <a:ext cx="269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구축 사례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기관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A)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70" name="TextBox 47">
            <a:extLst>
              <a:ext uri="{FF2B5EF4-FFF2-40B4-BE49-F238E27FC236}">
                <a16:creationId xmlns:a16="http://schemas.microsoft.com/office/drawing/2014/main" id="{80BEB472-9937-2065-101D-1C6AEDD4B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712" y="4188260"/>
            <a:ext cx="91440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b="1" dirty="0">
                <a:latin typeface="+mn-ea"/>
                <a:ea typeface="+mn-ea"/>
              </a:rPr>
              <a:t>업데이트 배포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기능 업데이트 지원 안됨</a:t>
            </a:r>
          </a:p>
        </p:txBody>
      </p:sp>
      <p:sp>
        <p:nvSpPr>
          <p:cNvPr id="71" name="TextBox 47">
            <a:extLst>
              <a:ext uri="{FF2B5EF4-FFF2-40B4-BE49-F238E27FC236}">
                <a16:creationId xmlns:a16="http://schemas.microsoft.com/office/drawing/2014/main" id="{F1B53FFD-5299-4AC8-79A8-2DE774735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795" y="1153470"/>
            <a:ext cx="913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b="1" dirty="0">
                <a:latin typeface="+mn-ea"/>
                <a:ea typeface="+mn-ea"/>
              </a:rPr>
              <a:t>PC </a:t>
            </a:r>
            <a:r>
              <a:rPr lang="ko-KR" altLang="en-US" b="1" dirty="0">
                <a:latin typeface="+mn-ea"/>
                <a:ea typeface="+mn-ea"/>
              </a:rPr>
              <a:t>유지보수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en-US" altLang="ko-KR" b="1" dirty="0">
                <a:latin typeface="+mn-ea"/>
                <a:ea typeface="+mn-ea"/>
              </a:rPr>
              <a:t>PC </a:t>
            </a:r>
            <a:r>
              <a:rPr lang="ko-KR" altLang="en-US" b="1" dirty="0">
                <a:latin typeface="+mn-ea"/>
                <a:ea typeface="+mn-ea"/>
              </a:rPr>
              <a:t>재설치 때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기능 업데이트 설치</a:t>
            </a:r>
          </a:p>
        </p:txBody>
      </p:sp>
      <p:sp>
        <p:nvSpPr>
          <p:cNvPr id="72" name="TextBox 47">
            <a:extLst>
              <a:ext uri="{FF2B5EF4-FFF2-40B4-BE49-F238E27FC236}">
                <a16:creationId xmlns:a16="http://schemas.microsoft.com/office/drawing/2014/main" id="{A3C66094-A9F0-426B-F86F-5C504615C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104" y="3152946"/>
            <a:ext cx="259427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1050" b="1" dirty="0">
                <a:latin typeface="+mn-ea"/>
                <a:ea typeface="+mn-ea"/>
              </a:rPr>
              <a:t>중앙에서 기능 업데이트 관리 및 배포</a:t>
            </a:r>
          </a:p>
        </p:txBody>
      </p:sp>
    </p:spTree>
    <p:extLst>
      <p:ext uri="{BB962C8B-B14F-4D97-AF65-F5344CB8AC3E}">
        <p14:creationId xmlns:p14="http://schemas.microsoft.com/office/powerpoint/2010/main" val="416038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ый треугольник 11">
            <a:extLst>
              <a:ext uri="{FF2B5EF4-FFF2-40B4-BE49-F238E27FC236}">
                <a16:creationId xmlns:a16="http://schemas.microsoft.com/office/drawing/2014/main" id="{88050012-CAC1-76C0-2D65-2E1744078B51}"/>
              </a:ext>
            </a:extLst>
          </p:cNvPr>
          <p:cNvSpPr/>
          <p:nvPr/>
        </p:nvSpPr>
        <p:spPr>
          <a:xfrm>
            <a:off x="1394538" y="1157975"/>
            <a:ext cx="6458246" cy="5711588"/>
          </a:xfrm>
          <a:custGeom>
            <a:avLst/>
            <a:gdLst>
              <a:gd name="connsiteX0" fmla="*/ 0 w 5380074"/>
              <a:gd name="connsiteY0" fmla="*/ 685800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6858000 h 6858000"/>
              <a:gd name="connsiteX0" fmla="*/ 0 w 5380074"/>
              <a:gd name="connsiteY0" fmla="*/ 5697940 h 6858000"/>
              <a:gd name="connsiteX1" fmla="*/ 0 w 5380074"/>
              <a:gd name="connsiteY1" fmla="*/ 0 h 6858000"/>
              <a:gd name="connsiteX2" fmla="*/ 5380074 w 5380074"/>
              <a:gd name="connsiteY2" fmla="*/ 6858000 h 6858000"/>
              <a:gd name="connsiteX3" fmla="*/ 0 w 5380074"/>
              <a:gd name="connsiteY3" fmla="*/ 5697940 h 6858000"/>
              <a:gd name="connsiteX0" fmla="*/ 0 w 4902402"/>
              <a:gd name="connsiteY0" fmla="*/ 5697940 h 5725236"/>
              <a:gd name="connsiteX1" fmla="*/ 0 w 4902402"/>
              <a:gd name="connsiteY1" fmla="*/ 0 h 5725236"/>
              <a:gd name="connsiteX2" fmla="*/ 4902402 w 4902402"/>
              <a:gd name="connsiteY2" fmla="*/ 5725236 h 5725236"/>
              <a:gd name="connsiteX3" fmla="*/ 0 w 4902402"/>
              <a:gd name="connsiteY3" fmla="*/ 5697940 h 5725236"/>
              <a:gd name="connsiteX0" fmla="*/ 0 w 6458246"/>
              <a:gd name="connsiteY0" fmla="*/ 5697940 h 5711588"/>
              <a:gd name="connsiteX1" fmla="*/ 0 w 6458246"/>
              <a:gd name="connsiteY1" fmla="*/ 0 h 5711588"/>
              <a:gd name="connsiteX2" fmla="*/ 6458246 w 6458246"/>
              <a:gd name="connsiteY2" fmla="*/ 5711588 h 5711588"/>
              <a:gd name="connsiteX3" fmla="*/ 0 w 6458246"/>
              <a:gd name="connsiteY3" fmla="*/ 5697940 h 571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8246" h="5711588">
                <a:moveTo>
                  <a:pt x="0" y="5697940"/>
                </a:moveTo>
                <a:lnTo>
                  <a:pt x="0" y="0"/>
                </a:lnTo>
                <a:lnTo>
                  <a:pt x="6458246" y="5711588"/>
                </a:lnTo>
                <a:lnTo>
                  <a:pt x="0" y="5697940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33" name="Параллелограмм 17">
            <a:extLst>
              <a:ext uri="{FF2B5EF4-FFF2-40B4-BE49-F238E27FC236}">
                <a16:creationId xmlns:a16="http://schemas.microsoft.com/office/drawing/2014/main" id="{CD86B3DE-366C-4B89-0F34-43FA3B18A5EB}"/>
              </a:ext>
            </a:extLst>
          </p:cNvPr>
          <p:cNvSpPr/>
          <p:nvPr/>
        </p:nvSpPr>
        <p:spPr>
          <a:xfrm>
            <a:off x="1389420" y="-11563"/>
            <a:ext cx="5385192" cy="6872928"/>
          </a:xfrm>
          <a:custGeom>
            <a:avLst/>
            <a:gdLst>
              <a:gd name="connsiteX0" fmla="*/ 0 w 7099692"/>
              <a:gd name="connsiteY0" fmla="*/ 6858000 h 6858000"/>
              <a:gd name="connsiteX1" fmla="*/ 1714500 w 7099692"/>
              <a:gd name="connsiteY1" fmla="*/ 0 h 6858000"/>
              <a:gd name="connsiteX2" fmla="*/ 7099692 w 7099692"/>
              <a:gd name="connsiteY2" fmla="*/ 0 h 6858000"/>
              <a:gd name="connsiteX3" fmla="*/ 5385192 w 7099692"/>
              <a:gd name="connsiteY3" fmla="*/ 6858000 h 6858000"/>
              <a:gd name="connsiteX4" fmla="*/ 0 w 7099692"/>
              <a:gd name="connsiteY4" fmla="*/ 6858000 h 6858000"/>
              <a:gd name="connsiteX0" fmla="*/ 5118 w 5385192"/>
              <a:gd name="connsiteY0" fmla="*/ 6844353 h 6858000"/>
              <a:gd name="connsiteX1" fmla="*/ 0 w 5385192"/>
              <a:gd name="connsiteY1" fmla="*/ 0 h 6858000"/>
              <a:gd name="connsiteX2" fmla="*/ 5385192 w 5385192"/>
              <a:gd name="connsiteY2" fmla="*/ 0 h 6858000"/>
              <a:gd name="connsiteX3" fmla="*/ 3670692 w 5385192"/>
              <a:gd name="connsiteY3" fmla="*/ 6858000 h 6858000"/>
              <a:gd name="connsiteX4" fmla="*/ 5118 w 5385192"/>
              <a:gd name="connsiteY4" fmla="*/ 6844353 h 6858000"/>
              <a:gd name="connsiteX0" fmla="*/ 5118 w 5385192"/>
              <a:gd name="connsiteY0" fmla="*/ 6844353 h 6871648"/>
              <a:gd name="connsiteX1" fmla="*/ 0 w 5385192"/>
              <a:gd name="connsiteY1" fmla="*/ 0 h 6871648"/>
              <a:gd name="connsiteX2" fmla="*/ 5385192 w 5385192"/>
              <a:gd name="connsiteY2" fmla="*/ 0 h 6871648"/>
              <a:gd name="connsiteX3" fmla="*/ 2633462 w 5385192"/>
              <a:gd name="connsiteY3" fmla="*/ 6871648 h 6871648"/>
              <a:gd name="connsiteX4" fmla="*/ 5118 w 5385192"/>
              <a:gd name="connsiteY4" fmla="*/ 6844353 h 6871648"/>
              <a:gd name="connsiteX0" fmla="*/ 0 w 5389599"/>
              <a:gd name="connsiteY0" fmla="*/ 6853878 h 6871648"/>
              <a:gd name="connsiteX1" fmla="*/ 4407 w 5389599"/>
              <a:gd name="connsiteY1" fmla="*/ 0 h 6871648"/>
              <a:gd name="connsiteX2" fmla="*/ 5389599 w 5389599"/>
              <a:gd name="connsiteY2" fmla="*/ 0 h 6871648"/>
              <a:gd name="connsiteX3" fmla="*/ 2637869 w 5389599"/>
              <a:gd name="connsiteY3" fmla="*/ 6871648 h 6871648"/>
              <a:gd name="connsiteX4" fmla="*/ 0 w 5389599"/>
              <a:gd name="connsiteY4" fmla="*/ 6853878 h 6871648"/>
              <a:gd name="connsiteX0" fmla="*/ 24168 w 5385192"/>
              <a:gd name="connsiteY0" fmla="*/ 6872928 h 6872928"/>
              <a:gd name="connsiteX1" fmla="*/ 0 w 5385192"/>
              <a:gd name="connsiteY1" fmla="*/ 0 h 6872928"/>
              <a:gd name="connsiteX2" fmla="*/ 5385192 w 5385192"/>
              <a:gd name="connsiteY2" fmla="*/ 0 h 6872928"/>
              <a:gd name="connsiteX3" fmla="*/ 2633462 w 5385192"/>
              <a:gd name="connsiteY3" fmla="*/ 6871648 h 6872928"/>
              <a:gd name="connsiteX4" fmla="*/ 24168 w 5385192"/>
              <a:gd name="connsiteY4" fmla="*/ 6872928 h 687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5192" h="6872928">
                <a:moveTo>
                  <a:pt x="24168" y="6872928"/>
                </a:moveTo>
                <a:lnTo>
                  <a:pt x="0" y="0"/>
                </a:lnTo>
                <a:lnTo>
                  <a:pt x="5385192" y="0"/>
                </a:lnTo>
                <a:lnTo>
                  <a:pt x="2633462" y="6871648"/>
                </a:lnTo>
                <a:lnTo>
                  <a:pt x="24168" y="6872928"/>
                </a:lnTo>
                <a:close/>
              </a:path>
            </a:pathLst>
          </a:custGeom>
          <a:solidFill>
            <a:schemeClr val="bg2">
              <a:lumMod val="10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L 도형 41">
            <a:extLst>
              <a:ext uri="{FF2B5EF4-FFF2-40B4-BE49-F238E27FC236}">
                <a16:creationId xmlns:a16="http://schemas.microsoft.com/office/drawing/2014/main" id="{C9E91A24-9914-5E8B-B953-3324AA1AE094}"/>
              </a:ext>
            </a:extLst>
          </p:cNvPr>
          <p:cNvSpPr/>
          <p:nvPr/>
        </p:nvSpPr>
        <p:spPr>
          <a:xfrm rot="5400000">
            <a:off x="2953222" y="1340059"/>
            <a:ext cx="3071191" cy="3180522"/>
          </a:xfrm>
          <a:prstGeom prst="corner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CE7E43-96D7-4310-8BD4-167DFCAA433C}"/>
              </a:ext>
            </a:extLst>
          </p:cNvPr>
          <p:cNvSpPr txBox="1"/>
          <p:nvPr/>
        </p:nvSpPr>
        <p:spPr>
          <a:xfrm>
            <a:off x="281940" y="101138"/>
            <a:ext cx="269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구축사례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기관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B)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7" name="그래픽 16" descr="서버">
            <a:extLst>
              <a:ext uri="{FF2B5EF4-FFF2-40B4-BE49-F238E27FC236}">
                <a16:creationId xmlns:a16="http://schemas.microsoft.com/office/drawing/2014/main" id="{D34C0302-A14F-3D9B-651B-B4A4040D65A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92" y="3116591"/>
            <a:ext cx="914400" cy="914400"/>
          </a:xfrm>
          <a:prstGeom prst="rect">
            <a:avLst/>
          </a:prstGeom>
        </p:spPr>
      </p:pic>
      <p:pic>
        <p:nvPicPr>
          <p:cNvPr id="8" name="그래픽 7" descr="컴퓨터 단색으로 채워진">
            <a:extLst>
              <a:ext uri="{FF2B5EF4-FFF2-40B4-BE49-F238E27FC236}">
                <a16:creationId xmlns:a16="http://schemas.microsoft.com/office/drawing/2014/main" id="{2B0B07B2-8FDB-4B25-E8E9-74D70ED6D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2977" y="2700816"/>
            <a:ext cx="541982" cy="541982"/>
          </a:xfrm>
          <a:prstGeom prst="rect">
            <a:avLst/>
          </a:prstGeom>
        </p:spPr>
      </p:pic>
      <p:pic>
        <p:nvPicPr>
          <p:cNvPr id="9" name="그래픽 8" descr="컴퓨터 단색으로 채워진">
            <a:extLst>
              <a:ext uri="{FF2B5EF4-FFF2-40B4-BE49-F238E27FC236}">
                <a16:creationId xmlns:a16="http://schemas.microsoft.com/office/drawing/2014/main" id="{4E5EBF67-9793-5DC9-1C12-1FE766169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2977" y="3242798"/>
            <a:ext cx="541982" cy="541982"/>
          </a:xfrm>
          <a:prstGeom prst="rect">
            <a:avLst/>
          </a:prstGeom>
        </p:spPr>
      </p:pic>
      <p:pic>
        <p:nvPicPr>
          <p:cNvPr id="10" name="그래픽 9" descr="컴퓨터 단색으로 채워진">
            <a:extLst>
              <a:ext uri="{FF2B5EF4-FFF2-40B4-BE49-F238E27FC236}">
                <a16:creationId xmlns:a16="http://schemas.microsoft.com/office/drawing/2014/main" id="{1C8FF21A-4D49-BEE2-438C-EB3A68992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2977" y="3784780"/>
            <a:ext cx="541982" cy="541982"/>
          </a:xfrm>
          <a:prstGeom prst="rect">
            <a:avLst/>
          </a:prstGeom>
        </p:spPr>
      </p:pic>
      <p:pic>
        <p:nvPicPr>
          <p:cNvPr id="13" name="그래픽 12" descr="컴퓨터 단색으로 채워진">
            <a:extLst>
              <a:ext uri="{FF2B5EF4-FFF2-40B4-BE49-F238E27FC236}">
                <a16:creationId xmlns:a16="http://schemas.microsoft.com/office/drawing/2014/main" id="{554A1398-AF89-0BFE-62E2-377772EEA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3377" y="2700816"/>
            <a:ext cx="541982" cy="541982"/>
          </a:xfrm>
          <a:prstGeom prst="rect">
            <a:avLst/>
          </a:prstGeom>
        </p:spPr>
      </p:pic>
      <p:pic>
        <p:nvPicPr>
          <p:cNvPr id="14" name="그래픽 13" descr="컴퓨터 단색으로 채워진">
            <a:extLst>
              <a:ext uri="{FF2B5EF4-FFF2-40B4-BE49-F238E27FC236}">
                <a16:creationId xmlns:a16="http://schemas.microsoft.com/office/drawing/2014/main" id="{54452E1F-F3F3-A6BE-915A-EF926FF7B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3377" y="3242798"/>
            <a:ext cx="541982" cy="541982"/>
          </a:xfrm>
          <a:prstGeom prst="rect">
            <a:avLst/>
          </a:prstGeom>
        </p:spPr>
      </p:pic>
      <p:pic>
        <p:nvPicPr>
          <p:cNvPr id="15" name="그래픽 14" descr="컴퓨터 단색으로 채워진">
            <a:extLst>
              <a:ext uri="{FF2B5EF4-FFF2-40B4-BE49-F238E27FC236}">
                <a16:creationId xmlns:a16="http://schemas.microsoft.com/office/drawing/2014/main" id="{A76A9C0C-7360-479D-263D-35573E46E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3377" y="3784780"/>
            <a:ext cx="541982" cy="541982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D51F9A03-5D17-40B9-8E45-6314B6FEE688}"/>
              </a:ext>
            </a:extLst>
          </p:cNvPr>
          <p:cNvSpPr/>
          <p:nvPr/>
        </p:nvSpPr>
        <p:spPr>
          <a:xfrm>
            <a:off x="6953804" y="2700816"/>
            <a:ext cx="2224256" cy="162594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0899EC7C-41C3-7DD3-25DF-8B5ED6890D6A}"/>
              </a:ext>
            </a:extLst>
          </p:cNvPr>
          <p:cNvSpPr/>
          <p:nvPr/>
        </p:nvSpPr>
        <p:spPr>
          <a:xfrm>
            <a:off x="2133600" y="722489"/>
            <a:ext cx="7337778" cy="445911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47">
            <a:extLst>
              <a:ext uri="{FF2B5EF4-FFF2-40B4-BE49-F238E27FC236}">
                <a16:creationId xmlns:a16="http://schemas.microsoft.com/office/drawing/2014/main" id="{CD39402B-B65A-F745-F25F-FB1A8C64F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891" y="4025347"/>
            <a:ext cx="91440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1050" b="1" dirty="0" err="1">
                <a:latin typeface="+mn-ea"/>
                <a:ea typeface="+mn-ea"/>
              </a:rPr>
              <a:t>파워윈업</a:t>
            </a:r>
            <a:endParaRPr lang="ko-KR" altLang="en-US" sz="1050" b="1" dirty="0">
              <a:latin typeface="+mn-ea"/>
              <a:ea typeface="+mn-ea"/>
            </a:endParaRPr>
          </a:p>
        </p:txBody>
      </p:sp>
      <p:pic>
        <p:nvPicPr>
          <p:cNvPr id="36" name="그래픽 35" descr="데이터베이스 윤곽선">
            <a:extLst>
              <a:ext uri="{FF2B5EF4-FFF2-40B4-BE49-F238E27FC236}">
                <a16:creationId xmlns:a16="http://schemas.microsoft.com/office/drawing/2014/main" id="{7FFB09F0-C95D-A80D-008F-14FD33875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8795" y="3154054"/>
            <a:ext cx="914400" cy="914400"/>
          </a:xfrm>
          <a:prstGeom prst="rect">
            <a:avLst/>
          </a:prstGeom>
        </p:spPr>
      </p:pic>
      <p:sp>
        <p:nvSpPr>
          <p:cNvPr id="37" name="TextBox 47">
            <a:extLst>
              <a:ext uri="{FF2B5EF4-FFF2-40B4-BE49-F238E27FC236}">
                <a16:creationId xmlns:a16="http://schemas.microsoft.com/office/drawing/2014/main" id="{DD06494F-CEF9-81C9-6630-5C011C46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680" y="4006965"/>
            <a:ext cx="11256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1050" b="1" dirty="0">
                <a:latin typeface="+mn-ea"/>
                <a:ea typeface="+mn-ea"/>
              </a:rPr>
              <a:t>인사</a:t>
            </a:r>
            <a:r>
              <a:rPr lang="en-US" altLang="ko-KR" sz="1050" b="1" dirty="0">
                <a:latin typeface="+mn-ea"/>
                <a:ea typeface="+mn-ea"/>
              </a:rPr>
              <a:t>DB(Oracle)</a:t>
            </a:r>
            <a:endParaRPr lang="ko-KR" altLang="en-US" sz="1050" b="1" dirty="0">
              <a:latin typeface="+mn-ea"/>
              <a:ea typeface="+mn-ea"/>
            </a:endParaRPr>
          </a:p>
        </p:txBody>
      </p:sp>
      <p:pic>
        <p:nvPicPr>
          <p:cNvPr id="39" name="그래픽 38" descr="클립보드 선택 표시됨 단색으로 채워진">
            <a:extLst>
              <a:ext uri="{FF2B5EF4-FFF2-40B4-BE49-F238E27FC236}">
                <a16:creationId xmlns:a16="http://schemas.microsoft.com/office/drawing/2014/main" id="{8C632462-541A-9D4C-3302-B86A2B8D8C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10891" y="1752598"/>
            <a:ext cx="914400" cy="914400"/>
          </a:xfrm>
          <a:prstGeom prst="rect">
            <a:avLst/>
          </a:prstGeom>
        </p:spPr>
      </p:pic>
      <p:pic>
        <p:nvPicPr>
          <p:cNvPr id="41" name="그래픽 40" descr="클라우드 동기화 윤곽선">
            <a:extLst>
              <a:ext uri="{FF2B5EF4-FFF2-40B4-BE49-F238E27FC236}">
                <a16:creationId xmlns:a16="http://schemas.microsoft.com/office/drawing/2014/main" id="{3346D1E0-0830-7752-1789-822795CB77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71595" y="1815547"/>
            <a:ext cx="914400" cy="914400"/>
          </a:xfrm>
          <a:prstGeom prst="rect">
            <a:avLst/>
          </a:prstGeom>
        </p:spPr>
      </p:pic>
      <p:sp>
        <p:nvSpPr>
          <p:cNvPr id="43" name="TextBox 47">
            <a:extLst>
              <a:ext uri="{FF2B5EF4-FFF2-40B4-BE49-F238E27FC236}">
                <a16:creationId xmlns:a16="http://schemas.microsoft.com/office/drawing/2014/main" id="{46823BB5-7255-E2E9-D53F-76D09894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891" y="2676800"/>
            <a:ext cx="103281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1050" b="1" dirty="0">
                <a:latin typeface="+mn-ea"/>
                <a:ea typeface="+mn-ea"/>
              </a:rPr>
              <a:t>자산관리기능</a:t>
            </a:r>
          </a:p>
        </p:txBody>
      </p:sp>
      <p:sp>
        <p:nvSpPr>
          <p:cNvPr id="44" name="TextBox 47">
            <a:extLst>
              <a:ext uri="{FF2B5EF4-FFF2-40B4-BE49-F238E27FC236}">
                <a16:creationId xmlns:a16="http://schemas.microsoft.com/office/drawing/2014/main" id="{FDF78B0F-52FD-BC24-E2BC-3BD37F3B0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030" y="2617020"/>
            <a:ext cx="103281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sz="1050" b="1" dirty="0">
                <a:latin typeface="+mn-ea"/>
                <a:ea typeface="+mn-ea"/>
              </a:rPr>
              <a:t>IE</a:t>
            </a:r>
            <a:r>
              <a:rPr lang="ko-KR" altLang="en-US" sz="1050" b="1" dirty="0">
                <a:latin typeface="+mn-ea"/>
                <a:ea typeface="+mn-ea"/>
              </a:rPr>
              <a:t>모드 제어</a:t>
            </a:r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804EC3E4-6B7D-FD31-D705-27A24EF06366}"/>
              </a:ext>
            </a:extLst>
          </p:cNvPr>
          <p:cNvCxnSpPr>
            <a:cxnSpLocks/>
          </p:cNvCxnSpPr>
          <p:nvPr/>
        </p:nvCxnSpPr>
        <p:spPr>
          <a:xfrm>
            <a:off x="4488817" y="3647661"/>
            <a:ext cx="80319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F2D13760-9FA7-92F5-6A7D-FB0650F6FEE2}"/>
              </a:ext>
            </a:extLst>
          </p:cNvPr>
          <p:cNvCxnSpPr>
            <a:cxnSpLocks/>
          </p:cNvCxnSpPr>
          <p:nvPr/>
        </p:nvCxnSpPr>
        <p:spPr>
          <a:xfrm flipV="1">
            <a:off x="5973417" y="3631096"/>
            <a:ext cx="884583" cy="165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B70A3D3-2492-AA21-0A19-AD943421E054}"/>
              </a:ext>
            </a:extLst>
          </p:cNvPr>
          <p:cNvSpPr txBox="1"/>
          <p:nvPr/>
        </p:nvSpPr>
        <p:spPr>
          <a:xfrm>
            <a:off x="7561627" y="4260881"/>
            <a:ext cx="1008610" cy="276999"/>
          </a:xfrm>
          <a:prstGeom prst="rect">
            <a:avLst/>
          </a:prstGeom>
          <a:solidFill>
            <a:srgbClr val="DCAC37"/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사용자 피씨</a:t>
            </a: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FDF74490-D19C-1708-0AF7-265BB8D53974}"/>
              </a:ext>
            </a:extLst>
          </p:cNvPr>
          <p:cNvSpPr/>
          <p:nvPr/>
        </p:nvSpPr>
        <p:spPr>
          <a:xfrm>
            <a:off x="3432875" y="5254692"/>
            <a:ext cx="5948191" cy="1528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ko-KR" sz="1200" b="1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기관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B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은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PMS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를 통해서 업데이트를 지원 해왔습니다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기존 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PMS</a:t>
            </a:r>
            <a:r>
              <a:rPr lang="ko-KR" altLang="en-US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는 기능 업데이트 설치 지원 및 자산관리기능이 없었습니다</a:t>
            </a:r>
            <a:r>
              <a:rPr lang="en-US" altLang="ko-KR" sz="1200" b="1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400" b="1" dirty="0" err="1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파워윈업</a:t>
            </a:r>
            <a:r>
              <a:rPr lang="ko-KR" altLang="en-US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도입으로 전체 기능 업데이트를 설치 완료</a:t>
            </a:r>
            <a:endParaRPr lang="en-US" altLang="ko-KR" sz="1400" b="1" dirty="0">
              <a:solidFill>
                <a:srgbClr val="FF0000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400" b="1" dirty="0" err="1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파워윈업</a:t>
            </a:r>
            <a:r>
              <a:rPr lang="ko-KR" altLang="en-US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도입으로 자산관리 및 </a:t>
            </a:r>
            <a:r>
              <a:rPr lang="en-US" altLang="ko-KR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IE </a:t>
            </a:r>
            <a:r>
              <a:rPr lang="ko-KR" altLang="en-US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모드 중앙 관리</a:t>
            </a:r>
            <a:r>
              <a:rPr lang="en-US" altLang="ko-KR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옵션</a:t>
            </a:r>
            <a:r>
              <a:rPr lang="en-US" altLang="ko-KR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)</a:t>
            </a:r>
            <a:r>
              <a:rPr lang="ko-KR" altLang="en-US" sz="1400" b="1" dirty="0">
                <a:solidFill>
                  <a:srgbClr val="FF0000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</a:t>
            </a:r>
            <a:endParaRPr lang="en-US" altLang="ko-KR" sz="1400" b="1" dirty="0">
              <a:solidFill>
                <a:srgbClr val="FF0000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D8FDC5AC-FB83-A2EC-D7F3-82449505D44D}"/>
              </a:ext>
            </a:extLst>
          </p:cNvPr>
          <p:cNvCxnSpPr>
            <a:cxnSpLocks/>
          </p:cNvCxnSpPr>
          <p:nvPr/>
        </p:nvCxnSpPr>
        <p:spPr>
          <a:xfrm>
            <a:off x="3131408" y="5447747"/>
            <a:ext cx="1413" cy="1284520"/>
          </a:xfrm>
          <a:prstGeom prst="line">
            <a:avLst/>
          </a:prstGeom>
          <a:ln>
            <a:solidFill>
              <a:srgbClr val="F6A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그래픽 51" descr="프로세서 단색으로 채워진">
            <a:extLst>
              <a:ext uri="{FF2B5EF4-FFF2-40B4-BE49-F238E27FC236}">
                <a16:creationId xmlns:a16="http://schemas.microsoft.com/office/drawing/2014/main" id="{E2E999DE-A7BB-714E-2CFE-5C61ABA054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08732" y="861478"/>
            <a:ext cx="914400" cy="914400"/>
          </a:xfrm>
          <a:prstGeom prst="rect">
            <a:avLst/>
          </a:prstGeom>
        </p:spPr>
      </p:pic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ACA3D849-7235-CE76-7E2C-DB28012C4E68}"/>
              </a:ext>
            </a:extLst>
          </p:cNvPr>
          <p:cNvCxnSpPr>
            <a:stCxn id="52" idx="2"/>
            <a:endCxn id="23" idx="0"/>
          </p:cNvCxnSpPr>
          <p:nvPr/>
        </p:nvCxnSpPr>
        <p:spPr>
          <a:xfrm>
            <a:off x="8065932" y="1775878"/>
            <a:ext cx="0" cy="924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47">
            <a:extLst>
              <a:ext uri="{FF2B5EF4-FFF2-40B4-BE49-F238E27FC236}">
                <a16:creationId xmlns:a16="http://schemas.microsoft.com/office/drawing/2014/main" id="{062FCBC7-7D83-0E0D-4955-A46EC46B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731" y="718097"/>
            <a:ext cx="914401" cy="23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b="1" dirty="0">
                <a:latin typeface="+mn-ea"/>
                <a:ea typeface="+mn-ea"/>
              </a:rPr>
              <a:t>PMS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61" name="TextBox 47">
            <a:extLst>
              <a:ext uri="{FF2B5EF4-FFF2-40B4-BE49-F238E27FC236}">
                <a16:creationId xmlns:a16="http://schemas.microsoft.com/office/drawing/2014/main" id="{D54DC133-4CE8-F98B-F591-7FCEF4B4E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368" y="1067569"/>
            <a:ext cx="9766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b="1" dirty="0">
                <a:latin typeface="+mn-ea"/>
                <a:ea typeface="+mn-ea"/>
              </a:rPr>
              <a:t>업데이트 배포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기능 업데이트 지원 안됨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자산관리 안됨</a:t>
            </a:r>
          </a:p>
        </p:txBody>
      </p:sp>
      <p:sp>
        <p:nvSpPr>
          <p:cNvPr id="62" name="TextBox 47">
            <a:extLst>
              <a:ext uri="{FF2B5EF4-FFF2-40B4-BE49-F238E27FC236}">
                <a16:creationId xmlns:a16="http://schemas.microsoft.com/office/drawing/2014/main" id="{C88DDBCC-5DC5-BC57-04F5-DA2A32450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061" y="4252741"/>
            <a:ext cx="22172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b="1" dirty="0">
                <a:latin typeface="+mn-ea"/>
                <a:ea typeface="+mn-ea"/>
              </a:rPr>
              <a:t>인사</a:t>
            </a:r>
            <a:r>
              <a:rPr lang="en-US" altLang="ko-KR" b="1" dirty="0">
                <a:latin typeface="+mn-ea"/>
                <a:ea typeface="+mn-ea"/>
              </a:rPr>
              <a:t>DB</a:t>
            </a:r>
            <a:r>
              <a:rPr lang="ko-KR" altLang="en-US" b="1" dirty="0">
                <a:latin typeface="+mn-ea"/>
                <a:ea typeface="+mn-ea"/>
              </a:rPr>
              <a:t>와 연동해서 기능 업데이트 배포</a:t>
            </a:r>
          </a:p>
        </p:txBody>
      </p:sp>
      <p:sp>
        <p:nvSpPr>
          <p:cNvPr id="63" name="TextBox 47">
            <a:extLst>
              <a:ext uri="{FF2B5EF4-FFF2-40B4-BE49-F238E27FC236}">
                <a16:creationId xmlns:a16="http://schemas.microsoft.com/office/drawing/2014/main" id="{F3E61C99-18FA-A23A-E08C-378E96A47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653" y="4584097"/>
            <a:ext cx="30501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ko-KR" altLang="en-US" b="1" dirty="0" err="1">
                <a:latin typeface="+mn-ea"/>
                <a:ea typeface="+mn-ea"/>
              </a:rPr>
              <a:t>파워윈업의</a:t>
            </a:r>
            <a:r>
              <a:rPr lang="ko-KR" altLang="en-US" b="1" dirty="0">
                <a:latin typeface="+mn-ea"/>
                <a:ea typeface="+mn-ea"/>
              </a:rPr>
              <a:t> 자산관리 기능을 사용해서 자산관리</a:t>
            </a:r>
            <a:endParaRPr lang="en-US" altLang="ko-KR" b="1" dirty="0">
              <a:latin typeface="+mn-ea"/>
              <a:ea typeface="+mn-ea"/>
            </a:endParaRPr>
          </a:p>
          <a:p>
            <a:r>
              <a:rPr lang="en-US" altLang="ko-KR" b="1" dirty="0">
                <a:latin typeface="+mn-ea"/>
                <a:ea typeface="+mn-ea"/>
              </a:rPr>
              <a:t>IE </a:t>
            </a:r>
            <a:r>
              <a:rPr lang="ko-KR" altLang="en-US" b="1" dirty="0">
                <a:latin typeface="+mn-ea"/>
                <a:ea typeface="+mn-ea"/>
              </a:rPr>
              <a:t>모드 중앙 관리를 넣어서 중앙에서 </a:t>
            </a:r>
            <a:r>
              <a:rPr lang="en-US" altLang="ko-KR" b="1" dirty="0">
                <a:latin typeface="+mn-ea"/>
                <a:ea typeface="+mn-ea"/>
              </a:rPr>
              <a:t>IE </a:t>
            </a:r>
            <a:r>
              <a:rPr lang="ko-KR" altLang="en-US" b="1" dirty="0">
                <a:latin typeface="+mn-ea"/>
                <a:ea typeface="+mn-ea"/>
              </a:rPr>
              <a:t>모드 관리</a:t>
            </a:r>
            <a:r>
              <a:rPr lang="en-US" altLang="ko-KR" b="1" dirty="0">
                <a:latin typeface="+mn-ea"/>
                <a:ea typeface="+mn-ea"/>
              </a:rPr>
              <a:t>(</a:t>
            </a:r>
            <a:r>
              <a:rPr lang="ko-KR" altLang="en-US" b="1" dirty="0">
                <a:latin typeface="+mn-ea"/>
                <a:ea typeface="+mn-ea"/>
              </a:rPr>
              <a:t>옵션</a:t>
            </a:r>
            <a:r>
              <a:rPr lang="en-US" altLang="ko-KR" b="1" dirty="0">
                <a:latin typeface="+mn-ea"/>
                <a:ea typeface="+mn-ea"/>
              </a:rPr>
              <a:t>)</a:t>
            </a:r>
            <a:r>
              <a:rPr lang="ko-KR" altLang="en-US" b="1" dirty="0">
                <a:latin typeface="+mn-ea"/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92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19655</TotalTime>
  <Words>841</Words>
  <Application>Microsoft Office PowerPoint</Application>
  <PresentationFormat>와이드스크린</PresentationFormat>
  <Paragraphs>186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Adobe Caslon Pro</vt:lpstr>
      <vt:lpstr>KoPubWorld돋움체 Light</vt:lpstr>
      <vt:lpstr>나눔바른고딕</vt:lpstr>
      <vt:lpstr>맑은 고딕</vt:lpstr>
      <vt:lpstr>Arial</vt:lpstr>
      <vt:lpstr>Bauhaus 93</vt:lpstr>
      <vt:lpstr>KoPubWorld돋움체 Bold</vt:lpstr>
      <vt:lpstr>Poppins SemiBold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>sober_555</Manager>
  <Company>sober_555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제안서-기획서 양식</dc:title>
  <dc:creator>sober_555</dc:creator>
  <cp:lastModifiedBy>민윤홍</cp:lastModifiedBy>
  <cp:revision>223</cp:revision>
  <cp:lastPrinted>2022-06-13T07:33:48Z</cp:lastPrinted>
  <dcterms:created xsi:type="dcterms:W3CDTF">2019-07-01T23:26:37Z</dcterms:created>
  <dcterms:modified xsi:type="dcterms:W3CDTF">2022-11-03T23:46:48Z</dcterms:modified>
</cp:coreProperties>
</file>